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7" r:id="rId1"/>
  </p:sldMasterIdLst>
  <p:notesMasterIdLst>
    <p:notesMasterId r:id="rId14"/>
  </p:notesMasterIdLst>
  <p:sldIdLst>
    <p:sldId id="256" r:id="rId2"/>
    <p:sldId id="262" r:id="rId3"/>
    <p:sldId id="260" r:id="rId4"/>
    <p:sldId id="257" r:id="rId5"/>
    <p:sldId id="259" r:id="rId6"/>
    <p:sldId id="266" r:id="rId7"/>
    <p:sldId id="263" r:id="rId8"/>
    <p:sldId id="268" r:id="rId9"/>
    <p:sldId id="267" r:id="rId10"/>
    <p:sldId id="265" r:id="rId11"/>
    <p:sldId id="269" r:id="rId12"/>
    <p:sldId id="258" r:id="rId13"/>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Garamond" pitchFamily="18" charset="0"/>
        <a:ea typeface="+mn-ea"/>
        <a:cs typeface="+mn-cs"/>
      </a:defRPr>
    </a:lvl1pPr>
    <a:lvl2pPr marL="457200" algn="l" rtl="0" eaLnBrk="0" fontAlgn="base" hangingPunct="0">
      <a:spcBef>
        <a:spcPct val="0"/>
      </a:spcBef>
      <a:spcAft>
        <a:spcPct val="0"/>
      </a:spcAft>
      <a:defRPr kern="1200">
        <a:solidFill>
          <a:schemeClr val="tx1"/>
        </a:solidFill>
        <a:latin typeface="Garamond" pitchFamily="18" charset="0"/>
        <a:ea typeface="+mn-ea"/>
        <a:cs typeface="+mn-cs"/>
      </a:defRPr>
    </a:lvl2pPr>
    <a:lvl3pPr marL="914400" algn="l" rtl="0" eaLnBrk="0" fontAlgn="base" hangingPunct="0">
      <a:spcBef>
        <a:spcPct val="0"/>
      </a:spcBef>
      <a:spcAft>
        <a:spcPct val="0"/>
      </a:spcAft>
      <a:defRPr kern="1200">
        <a:solidFill>
          <a:schemeClr val="tx1"/>
        </a:solidFill>
        <a:latin typeface="Garamond" pitchFamily="18" charset="0"/>
        <a:ea typeface="+mn-ea"/>
        <a:cs typeface="+mn-cs"/>
      </a:defRPr>
    </a:lvl3pPr>
    <a:lvl4pPr marL="1371600" algn="l" rtl="0" eaLnBrk="0" fontAlgn="base" hangingPunct="0">
      <a:spcBef>
        <a:spcPct val="0"/>
      </a:spcBef>
      <a:spcAft>
        <a:spcPct val="0"/>
      </a:spcAft>
      <a:defRPr kern="1200">
        <a:solidFill>
          <a:schemeClr val="tx1"/>
        </a:solidFill>
        <a:latin typeface="Garamond" pitchFamily="18" charset="0"/>
        <a:ea typeface="+mn-ea"/>
        <a:cs typeface="+mn-cs"/>
      </a:defRPr>
    </a:lvl4pPr>
    <a:lvl5pPr marL="1828800" algn="l" rtl="0" eaLnBrk="0" fontAlgn="base" hangingPunct="0">
      <a:spcBef>
        <a:spcPct val="0"/>
      </a:spcBef>
      <a:spcAft>
        <a:spcPct val="0"/>
      </a:spcAft>
      <a:defRPr kern="1200">
        <a:solidFill>
          <a:schemeClr val="tx1"/>
        </a:solidFill>
        <a:latin typeface="Garamond" pitchFamily="18" charset="0"/>
        <a:ea typeface="+mn-ea"/>
        <a:cs typeface="+mn-cs"/>
      </a:defRPr>
    </a:lvl5pPr>
    <a:lvl6pPr marL="2286000" algn="l" defTabSz="914400" rtl="0" eaLnBrk="1" latinLnBrk="0" hangingPunct="1">
      <a:defRPr kern="1200">
        <a:solidFill>
          <a:schemeClr val="tx1"/>
        </a:solidFill>
        <a:latin typeface="Garamond" pitchFamily="18" charset="0"/>
        <a:ea typeface="+mn-ea"/>
        <a:cs typeface="+mn-cs"/>
      </a:defRPr>
    </a:lvl6pPr>
    <a:lvl7pPr marL="2743200" algn="l" defTabSz="914400" rtl="0" eaLnBrk="1" latinLnBrk="0" hangingPunct="1">
      <a:defRPr kern="1200">
        <a:solidFill>
          <a:schemeClr val="tx1"/>
        </a:solidFill>
        <a:latin typeface="Garamond" pitchFamily="18" charset="0"/>
        <a:ea typeface="+mn-ea"/>
        <a:cs typeface="+mn-cs"/>
      </a:defRPr>
    </a:lvl7pPr>
    <a:lvl8pPr marL="3200400" algn="l" defTabSz="914400" rtl="0" eaLnBrk="1" latinLnBrk="0" hangingPunct="1">
      <a:defRPr kern="1200">
        <a:solidFill>
          <a:schemeClr val="tx1"/>
        </a:solidFill>
        <a:latin typeface="Garamond" pitchFamily="18" charset="0"/>
        <a:ea typeface="+mn-ea"/>
        <a:cs typeface="+mn-cs"/>
      </a:defRPr>
    </a:lvl8pPr>
    <a:lvl9pPr marL="3657600" algn="l" defTabSz="914400" rtl="0" eaLnBrk="1" latinLnBrk="0" hangingPunct="1">
      <a:defRPr kern="1200">
        <a:solidFill>
          <a:schemeClr val="tx1"/>
        </a:solidFill>
        <a:latin typeface="Garamond"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6" d="100"/>
          <a:sy n="86" d="100"/>
        </p:scale>
        <p:origin x="-68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latin typeface="Arial" charset="0"/>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hangingPunct="1">
              <a:defRPr sz="1200">
                <a:latin typeface="Arial" charset="0"/>
              </a:defRPr>
            </a:lvl1pPr>
          </a:lstStyle>
          <a:p>
            <a:pPr>
              <a:defRPr/>
            </a:pPr>
            <a:fld id="{1E9BBD17-36AB-4453-9B5A-307FBCBDD740}" type="datetimeFigureOut">
              <a:rPr lang="en-US"/>
              <a:pPr>
                <a:defRPr/>
              </a:pPr>
              <a:t>11/4/2010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hangingPunct="1">
              <a:defRPr sz="1200">
                <a:latin typeface="Arial" charset="0"/>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hangingPunct="1">
              <a:defRPr sz="1200">
                <a:latin typeface="Arial" charset="0"/>
              </a:defRPr>
            </a:lvl1pPr>
          </a:lstStyle>
          <a:p>
            <a:pPr>
              <a:defRPr/>
            </a:pPr>
            <a:fld id="{A403A3C5-9BA4-420B-A214-04BA2C0B06CC}"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536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FAF9BAC-1B15-400D-A1D4-45C91B2ECF54}" type="slidenum">
              <a:rPr lang="en-US" smtClean="0"/>
              <a:pPr/>
              <a:t>1</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p:cNvSpPr>
          <p:nvPr>
            <p:ph type="sldImg"/>
          </p:nvPr>
        </p:nvSpPr>
        <p:spPr bwMode="auto">
          <a:noFill/>
          <a:ln>
            <a:solidFill>
              <a:srgbClr val="000000"/>
            </a:solidFill>
            <a:miter lim="800000"/>
            <a:headEnd/>
            <a:tailEnd/>
          </a:ln>
        </p:spPr>
      </p:sp>
      <p:sp>
        <p:nvSpPr>
          <p:cNvPr id="3481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481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B49B624-EDB4-49FF-8CA5-316030BAB858}" type="slidenum">
              <a:rPr lang="en-US" smtClean="0"/>
              <a:pPr/>
              <a:t>10</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A403A3C5-9BA4-420B-A214-04BA2C0B06CC}" type="slidenum">
              <a:rPr lang="en-US" smtClean="0"/>
              <a:pPr>
                <a:defRPr/>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Slide Image Placeholder 1"/>
          <p:cNvSpPr>
            <a:spLocks noGrp="1" noRot="1" noChangeAspect="1"/>
          </p:cNvSpPr>
          <p:nvPr>
            <p:ph type="sldImg"/>
          </p:nvPr>
        </p:nvSpPr>
        <p:spPr bwMode="auto">
          <a:noFill/>
          <a:ln>
            <a:solidFill>
              <a:srgbClr val="000000"/>
            </a:solidFill>
            <a:miter lim="800000"/>
            <a:headEnd/>
            <a:tailEnd/>
          </a:ln>
        </p:spPr>
      </p:sp>
      <p:sp>
        <p:nvSpPr>
          <p:cNvPr id="3686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686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7B06DBB-8238-42A6-B878-B0285F27C739}" type="slidenum">
              <a:rPr lang="en-US" smtClean="0"/>
              <a:pPr/>
              <a:t>12</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p:cNvSpPr>
          <p:nvPr>
            <p:ph type="sldImg"/>
          </p:nvPr>
        </p:nvSpPr>
        <p:spPr bwMode="auto">
          <a:noFill/>
          <a:ln>
            <a:solidFill>
              <a:srgbClr val="000000"/>
            </a:solidFill>
            <a:miter lim="800000"/>
            <a:headEnd/>
            <a:tailEnd/>
          </a:ln>
        </p:spPr>
      </p:sp>
      <p:sp>
        <p:nvSpPr>
          <p:cNvPr id="1741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41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F039179-9FD5-436F-8C7C-D08A61304D25}" type="slidenum">
              <a:rPr lang="en-US" smtClean="0"/>
              <a:pPr/>
              <a:t>2</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bwMode="auto">
          <a:noFill/>
          <a:ln>
            <a:solidFill>
              <a:srgbClr val="000000"/>
            </a:solidFill>
            <a:miter lim="800000"/>
            <a:headEnd/>
            <a:tailEnd/>
          </a:ln>
        </p:spPr>
      </p:sp>
      <p:sp>
        <p:nvSpPr>
          <p:cNvPr id="1945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945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46887B2-3A19-436E-B0D0-475DC0063987}" type="slidenum">
              <a:rPr lang="en-US" smtClean="0"/>
              <a:pPr/>
              <a:t>3</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bwMode="auto">
          <a:noFill/>
          <a:ln>
            <a:solidFill>
              <a:srgbClr val="000000"/>
            </a:solidFill>
            <a:miter lim="800000"/>
            <a:headEnd/>
            <a:tailEnd/>
          </a:ln>
        </p:spPr>
      </p:sp>
      <p:sp>
        <p:nvSpPr>
          <p:cNvPr id="2150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150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65D599D-6628-43BE-B220-20105B57A9D9}" type="slidenum">
              <a:rPr lang="en-US" smtClean="0"/>
              <a:pPr/>
              <a:t>4</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p:cNvSpPr>
          <p:nvPr>
            <p:ph type="sldImg"/>
          </p:nvPr>
        </p:nvSpPr>
        <p:spPr bwMode="auto">
          <a:noFill/>
          <a:ln>
            <a:solidFill>
              <a:srgbClr val="000000"/>
            </a:solidFill>
            <a:miter lim="800000"/>
            <a:headEnd/>
            <a:tailEnd/>
          </a:ln>
        </p:spPr>
      </p:sp>
      <p:sp>
        <p:nvSpPr>
          <p:cNvPr id="2355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355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8634122-987F-42A3-87EF-50599958E5DA}" type="slidenum">
              <a:rPr lang="en-US" smtClean="0"/>
              <a:pPr/>
              <a:t>5</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p:cNvSpPr>
          <p:nvPr>
            <p:ph type="sldImg"/>
          </p:nvPr>
        </p:nvSpPr>
        <p:spPr bwMode="auto">
          <a:noFill/>
          <a:ln>
            <a:solidFill>
              <a:srgbClr val="000000"/>
            </a:solidFill>
            <a:miter lim="800000"/>
            <a:headEnd/>
            <a:tailEnd/>
          </a:ln>
        </p:spPr>
      </p:sp>
      <p:sp>
        <p:nvSpPr>
          <p:cNvPr id="2560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560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049B32E-897B-4103-AE30-4EB1A117E2AB}" type="slidenum">
              <a:rPr lang="en-US" smtClean="0"/>
              <a:pPr/>
              <a:t>6</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p:cNvSpPr>
          <p:nvPr>
            <p:ph type="sldImg"/>
          </p:nvPr>
        </p:nvSpPr>
        <p:spPr bwMode="auto">
          <a:noFill/>
          <a:ln>
            <a:solidFill>
              <a:srgbClr val="000000"/>
            </a:solidFill>
            <a:miter lim="800000"/>
            <a:headEnd/>
            <a:tailEnd/>
          </a:ln>
        </p:spPr>
      </p:sp>
      <p:sp>
        <p:nvSpPr>
          <p:cNvPr id="2765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765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75741F0-6E62-4840-AF01-C47D8573B9BE}" type="slidenum">
              <a:rPr lang="en-US" smtClean="0"/>
              <a:pPr/>
              <a:t>7</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A403A3C5-9BA4-420B-A214-04BA2C0B06CC}" type="slidenum">
              <a:rPr lang="en-US" smtClean="0"/>
              <a:pPr>
                <a:defRPr/>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lide Image Placeholder 1"/>
          <p:cNvSpPr>
            <a:spLocks noGrp="1" noRot="1" noChangeAspect="1"/>
          </p:cNvSpPr>
          <p:nvPr>
            <p:ph type="sldImg"/>
          </p:nvPr>
        </p:nvSpPr>
        <p:spPr bwMode="auto">
          <a:noFill/>
          <a:ln>
            <a:solidFill>
              <a:srgbClr val="000000"/>
            </a:solidFill>
            <a:miter lim="800000"/>
            <a:headEnd/>
            <a:tailEnd/>
          </a:ln>
        </p:spPr>
      </p:sp>
      <p:sp>
        <p:nvSpPr>
          <p:cNvPr id="3072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072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7494B42-F0D1-4C7E-9A75-8457AA3A3D9D}" type="slidenum">
              <a:rPr lang="en-US" smtClean="0"/>
              <a:pPr/>
              <a:t>9</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83970" name="Group 2"/>
          <p:cNvGrpSpPr>
            <a:grpSpLocks/>
          </p:cNvGrpSpPr>
          <p:nvPr/>
        </p:nvGrpSpPr>
        <p:grpSpPr bwMode="auto">
          <a:xfrm>
            <a:off x="0" y="0"/>
            <a:ext cx="9140825" cy="6850063"/>
            <a:chOff x="0" y="0"/>
            <a:chExt cx="5758" cy="4315"/>
          </a:xfrm>
        </p:grpSpPr>
        <p:grpSp>
          <p:nvGrpSpPr>
            <p:cNvPr id="83971" name="Group 3"/>
            <p:cNvGrpSpPr>
              <a:grpSpLocks/>
            </p:cNvGrpSpPr>
            <p:nvPr userDrawn="1"/>
          </p:nvGrpSpPr>
          <p:grpSpPr bwMode="auto">
            <a:xfrm>
              <a:off x="1728" y="2230"/>
              <a:ext cx="4027" cy="2085"/>
              <a:chOff x="1728" y="2230"/>
              <a:chExt cx="4027" cy="2085"/>
            </a:xfrm>
          </p:grpSpPr>
          <p:sp>
            <p:nvSpPr>
              <p:cNvPr id="83972" name="Freeform 4"/>
              <p:cNvSpPr>
                <a:spLocks/>
              </p:cNvSpPr>
              <p:nvPr/>
            </p:nvSpPr>
            <p:spPr bwMode="hidden">
              <a:xfrm>
                <a:off x="1728" y="2644"/>
                <a:ext cx="2882" cy="1671"/>
              </a:xfrm>
              <a:custGeom>
                <a:avLst/>
                <a:gdLst/>
                <a:ahLst/>
                <a:cxnLst>
                  <a:cxn ang="0">
                    <a:pos x="2740" y="528"/>
                  </a:cxn>
                  <a:cxn ang="0">
                    <a:pos x="2632" y="484"/>
                  </a:cxn>
                  <a:cxn ang="0">
                    <a:pos x="2480" y="424"/>
                  </a:cxn>
                  <a:cxn ang="0">
                    <a:pos x="2203" y="343"/>
                  </a:cxn>
                  <a:cxn ang="0">
                    <a:pos x="1970" y="277"/>
                  </a:cxn>
                  <a:cxn ang="0">
                    <a:pos x="1807" y="212"/>
                  </a:cxn>
                  <a:cxn ang="0">
                    <a:pos x="1693" y="152"/>
                  </a:cxn>
                  <a:cxn ang="0">
                    <a:pos x="1628" y="103"/>
                  </a:cxn>
                  <a:cxn ang="0">
                    <a:pos x="1590" y="60"/>
                  </a:cxn>
                  <a:cxn ang="0">
                    <a:pos x="1579" y="27"/>
                  </a:cxn>
                  <a:cxn ang="0">
                    <a:pos x="1585" y="0"/>
                  </a:cxn>
                  <a:cxn ang="0">
                    <a:pos x="1557" y="49"/>
                  </a:cxn>
                  <a:cxn ang="0">
                    <a:pos x="1568" y="98"/>
                  </a:cxn>
                  <a:cxn ang="0">
                    <a:pos x="1617" y="141"/>
                  </a:cxn>
                  <a:cxn ang="0">
                    <a:pos x="1688" y="185"/>
                  </a:cxn>
                  <a:cxn ang="0">
                    <a:pos x="1791" y="228"/>
                  </a:cxn>
                  <a:cxn ang="0">
                    <a:pos x="2040" y="310"/>
                  </a:cxn>
                  <a:cxn ang="0">
                    <a:pos x="2285" y="381"/>
                  </a:cxn>
                  <a:cxn ang="0">
                    <a:pos x="2464" y="435"/>
                  </a:cxn>
                  <a:cxn ang="0">
                    <a:pos x="2605" y="484"/>
                  </a:cxn>
                  <a:cxn ang="0">
                    <a:pos x="2708" y="528"/>
                  </a:cxn>
                  <a:cxn ang="0">
                    <a:pos x="2768" y="560"/>
                  </a:cxn>
                  <a:cxn ang="0">
                    <a:pos x="2795" y="593"/>
                  </a:cxn>
                  <a:cxn ang="0">
                    <a:pos x="2795" y="642"/>
                  </a:cxn>
                  <a:cxn ang="0">
                    <a:pos x="2762" y="691"/>
                  </a:cxn>
                  <a:cxn ang="0">
                    <a:pos x="2692" y="735"/>
                  </a:cxn>
                  <a:cxn ang="0">
                    <a:pos x="2589" y="778"/>
                  </a:cxn>
                  <a:cxn ang="0">
                    <a:pos x="2458" y="822"/>
                  </a:cxn>
                  <a:cxn ang="0">
                    <a:pos x="2301" y="865"/>
                  </a:cxn>
                  <a:cxn ang="0">
                    <a:pos x="2030" y="930"/>
                  </a:cxn>
                  <a:cxn ang="0">
                    <a:pos x="1606" y="1034"/>
                  </a:cxn>
                  <a:cxn ang="0">
                    <a:pos x="1145" y="1164"/>
                  </a:cxn>
                  <a:cxn ang="0">
                    <a:pos x="673" y="1328"/>
                  </a:cxn>
                  <a:cxn ang="0">
                    <a:pos x="217" y="1545"/>
                  </a:cxn>
                  <a:cxn ang="0">
                    <a:pos x="353" y="1671"/>
                  </a:cxn>
                  <a:cxn ang="0">
                    <a:pos x="754" y="1469"/>
                  </a:cxn>
                  <a:cxn ang="0">
                    <a:pos x="1145" y="1311"/>
                  </a:cxn>
                  <a:cxn ang="0">
                    <a:pos x="1519" y="1186"/>
                  </a:cxn>
                  <a:cxn ang="0">
                    <a:pos x="1861" y="1083"/>
                  </a:cxn>
                  <a:cxn ang="0">
                    <a:pos x="2165" y="1007"/>
                  </a:cxn>
                  <a:cxn ang="0">
                    <a:pos x="2426" y="947"/>
                  </a:cxn>
                  <a:cxn ang="0">
                    <a:pos x="2626" y="892"/>
                  </a:cxn>
                  <a:cxn ang="0">
                    <a:pos x="2762" y="838"/>
                  </a:cxn>
                  <a:cxn ang="0">
                    <a:pos x="2827" y="794"/>
                  </a:cxn>
                  <a:cxn ang="0">
                    <a:pos x="2865" y="745"/>
                  </a:cxn>
                  <a:cxn ang="0">
                    <a:pos x="2882" y="702"/>
                  </a:cxn>
                  <a:cxn ang="0">
                    <a:pos x="2854" y="620"/>
                  </a:cxn>
                  <a:cxn ang="0">
                    <a:pos x="2800" y="560"/>
                  </a:cxn>
                  <a:cxn ang="0">
                    <a:pos x="2773" y="544"/>
                  </a:cxn>
                </a:cxnLst>
                <a:rect l="0" t="0" r="r" b="b"/>
                <a:pathLst>
                  <a:path w="2882" h="1671">
                    <a:moveTo>
                      <a:pt x="2773" y="544"/>
                    </a:moveTo>
                    <a:lnTo>
                      <a:pt x="2740" y="528"/>
                    </a:lnTo>
                    <a:lnTo>
                      <a:pt x="2692" y="506"/>
                    </a:lnTo>
                    <a:lnTo>
                      <a:pt x="2632" y="484"/>
                    </a:lnTo>
                    <a:lnTo>
                      <a:pt x="2561" y="457"/>
                    </a:lnTo>
                    <a:lnTo>
                      <a:pt x="2480" y="424"/>
                    </a:lnTo>
                    <a:lnTo>
                      <a:pt x="2388" y="397"/>
                    </a:lnTo>
                    <a:lnTo>
                      <a:pt x="2203" y="343"/>
                    </a:lnTo>
                    <a:lnTo>
                      <a:pt x="2078" y="310"/>
                    </a:lnTo>
                    <a:lnTo>
                      <a:pt x="1970" y="277"/>
                    </a:lnTo>
                    <a:lnTo>
                      <a:pt x="1878" y="245"/>
                    </a:lnTo>
                    <a:lnTo>
                      <a:pt x="1807" y="212"/>
                    </a:lnTo>
                    <a:lnTo>
                      <a:pt x="1742" y="179"/>
                    </a:lnTo>
                    <a:lnTo>
                      <a:pt x="1693" y="152"/>
                    </a:lnTo>
                    <a:lnTo>
                      <a:pt x="1655" y="125"/>
                    </a:lnTo>
                    <a:lnTo>
                      <a:pt x="1628" y="103"/>
                    </a:lnTo>
                    <a:lnTo>
                      <a:pt x="1606" y="81"/>
                    </a:lnTo>
                    <a:lnTo>
                      <a:pt x="1590" y="60"/>
                    </a:lnTo>
                    <a:lnTo>
                      <a:pt x="1585" y="43"/>
                    </a:lnTo>
                    <a:lnTo>
                      <a:pt x="1579" y="27"/>
                    </a:lnTo>
                    <a:lnTo>
                      <a:pt x="1585" y="5"/>
                    </a:lnTo>
                    <a:lnTo>
                      <a:pt x="1585" y="0"/>
                    </a:lnTo>
                    <a:lnTo>
                      <a:pt x="1568" y="27"/>
                    </a:lnTo>
                    <a:lnTo>
                      <a:pt x="1557" y="49"/>
                    </a:lnTo>
                    <a:lnTo>
                      <a:pt x="1557" y="76"/>
                    </a:lnTo>
                    <a:lnTo>
                      <a:pt x="1568" y="98"/>
                    </a:lnTo>
                    <a:lnTo>
                      <a:pt x="1590" y="120"/>
                    </a:lnTo>
                    <a:lnTo>
                      <a:pt x="1617" y="141"/>
                    </a:lnTo>
                    <a:lnTo>
                      <a:pt x="1650" y="163"/>
                    </a:lnTo>
                    <a:lnTo>
                      <a:pt x="1688" y="185"/>
                    </a:lnTo>
                    <a:lnTo>
                      <a:pt x="1737" y="207"/>
                    </a:lnTo>
                    <a:lnTo>
                      <a:pt x="1791" y="228"/>
                    </a:lnTo>
                    <a:lnTo>
                      <a:pt x="1905" y="267"/>
                    </a:lnTo>
                    <a:lnTo>
                      <a:pt x="2040" y="310"/>
                    </a:lnTo>
                    <a:lnTo>
                      <a:pt x="2182" y="348"/>
                    </a:lnTo>
                    <a:lnTo>
                      <a:pt x="2285" y="381"/>
                    </a:lnTo>
                    <a:lnTo>
                      <a:pt x="2382" y="408"/>
                    </a:lnTo>
                    <a:lnTo>
                      <a:pt x="2464" y="435"/>
                    </a:lnTo>
                    <a:lnTo>
                      <a:pt x="2540" y="462"/>
                    </a:lnTo>
                    <a:lnTo>
                      <a:pt x="2605" y="484"/>
                    </a:lnTo>
                    <a:lnTo>
                      <a:pt x="2659" y="506"/>
                    </a:lnTo>
                    <a:lnTo>
                      <a:pt x="2708" y="528"/>
                    </a:lnTo>
                    <a:lnTo>
                      <a:pt x="2740" y="544"/>
                    </a:lnTo>
                    <a:lnTo>
                      <a:pt x="2768" y="560"/>
                    </a:lnTo>
                    <a:lnTo>
                      <a:pt x="2784" y="577"/>
                    </a:lnTo>
                    <a:lnTo>
                      <a:pt x="2795" y="593"/>
                    </a:lnTo>
                    <a:lnTo>
                      <a:pt x="2800" y="615"/>
                    </a:lnTo>
                    <a:lnTo>
                      <a:pt x="2795" y="642"/>
                    </a:lnTo>
                    <a:lnTo>
                      <a:pt x="2784" y="664"/>
                    </a:lnTo>
                    <a:lnTo>
                      <a:pt x="2762" y="691"/>
                    </a:lnTo>
                    <a:lnTo>
                      <a:pt x="2730" y="713"/>
                    </a:lnTo>
                    <a:lnTo>
                      <a:pt x="2692" y="735"/>
                    </a:lnTo>
                    <a:lnTo>
                      <a:pt x="2643" y="756"/>
                    </a:lnTo>
                    <a:lnTo>
                      <a:pt x="2589" y="778"/>
                    </a:lnTo>
                    <a:lnTo>
                      <a:pt x="2529" y="800"/>
                    </a:lnTo>
                    <a:lnTo>
                      <a:pt x="2458" y="822"/>
                    </a:lnTo>
                    <a:lnTo>
                      <a:pt x="2382" y="843"/>
                    </a:lnTo>
                    <a:lnTo>
                      <a:pt x="2301" y="865"/>
                    </a:lnTo>
                    <a:lnTo>
                      <a:pt x="2214" y="887"/>
                    </a:lnTo>
                    <a:lnTo>
                      <a:pt x="2030" y="930"/>
                    </a:lnTo>
                    <a:lnTo>
                      <a:pt x="1823" y="979"/>
                    </a:lnTo>
                    <a:lnTo>
                      <a:pt x="1606" y="1034"/>
                    </a:lnTo>
                    <a:lnTo>
                      <a:pt x="1378" y="1094"/>
                    </a:lnTo>
                    <a:lnTo>
                      <a:pt x="1145" y="1164"/>
                    </a:lnTo>
                    <a:lnTo>
                      <a:pt x="912" y="1241"/>
                    </a:lnTo>
                    <a:lnTo>
                      <a:pt x="673" y="1328"/>
                    </a:lnTo>
                    <a:lnTo>
                      <a:pt x="440" y="1431"/>
                    </a:lnTo>
                    <a:lnTo>
                      <a:pt x="217" y="1545"/>
                    </a:lnTo>
                    <a:lnTo>
                      <a:pt x="0" y="1671"/>
                    </a:lnTo>
                    <a:lnTo>
                      <a:pt x="353" y="1671"/>
                    </a:lnTo>
                    <a:lnTo>
                      <a:pt x="554" y="1567"/>
                    </a:lnTo>
                    <a:lnTo>
                      <a:pt x="754" y="1469"/>
                    </a:lnTo>
                    <a:lnTo>
                      <a:pt x="955" y="1388"/>
                    </a:lnTo>
                    <a:lnTo>
                      <a:pt x="1145" y="1311"/>
                    </a:lnTo>
                    <a:lnTo>
                      <a:pt x="1335" y="1241"/>
                    </a:lnTo>
                    <a:lnTo>
                      <a:pt x="1519" y="1186"/>
                    </a:lnTo>
                    <a:lnTo>
                      <a:pt x="1693" y="1132"/>
                    </a:lnTo>
                    <a:lnTo>
                      <a:pt x="1861" y="1083"/>
                    </a:lnTo>
                    <a:lnTo>
                      <a:pt x="2019" y="1045"/>
                    </a:lnTo>
                    <a:lnTo>
                      <a:pt x="2165" y="1007"/>
                    </a:lnTo>
                    <a:lnTo>
                      <a:pt x="2301" y="974"/>
                    </a:lnTo>
                    <a:lnTo>
                      <a:pt x="2426" y="947"/>
                    </a:lnTo>
                    <a:lnTo>
                      <a:pt x="2534" y="914"/>
                    </a:lnTo>
                    <a:lnTo>
                      <a:pt x="2626" y="892"/>
                    </a:lnTo>
                    <a:lnTo>
                      <a:pt x="2702" y="865"/>
                    </a:lnTo>
                    <a:lnTo>
                      <a:pt x="2762" y="838"/>
                    </a:lnTo>
                    <a:lnTo>
                      <a:pt x="2800" y="816"/>
                    </a:lnTo>
                    <a:lnTo>
                      <a:pt x="2827" y="794"/>
                    </a:lnTo>
                    <a:lnTo>
                      <a:pt x="2849" y="767"/>
                    </a:lnTo>
                    <a:lnTo>
                      <a:pt x="2865" y="745"/>
                    </a:lnTo>
                    <a:lnTo>
                      <a:pt x="2876" y="724"/>
                    </a:lnTo>
                    <a:lnTo>
                      <a:pt x="2882" y="702"/>
                    </a:lnTo>
                    <a:lnTo>
                      <a:pt x="2876" y="658"/>
                    </a:lnTo>
                    <a:lnTo>
                      <a:pt x="2854" y="620"/>
                    </a:lnTo>
                    <a:lnTo>
                      <a:pt x="2833" y="588"/>
                    </a:lnTo>
                    <a:lnTo>
                      <a:pt x="2800" y="560"/>
                    </a:lnTo>
                    <a:lnTo>
                      <a:pt x="2773" y="544"/>
                    </a:lnTo>
                    <a:lnTo>
                      <a:pt x="2773" y="544"/>
                    </a:lnTo>
                    <a:close/>
                  </a:path>
                </a:pathLst>
              </a:custGeom>
              <a:gradFill rotWithShape="0">
                <a:gsLst>
                  <a:gs pos="0">
                    <a:schemeClr val="bg1"/>
                  </a:gs>
                  <a:gs pos="100000">
                    <a:schemeClr val="bg1">
                      <a:gamma/>
                      <a:shade val="90980"/>
                      <a:invGamma/>
                    </a:schemeClr>
                  </a:gs>
                </a:gsLst>
                <a:lin ang="0" scaled="1"/>
              </a:gradFill>
              <a:ln w="9525">
                <a:noFill/>
                <a:round/>
                <a:headEnd/>
                <a:tailEnd/>
              </a:ln>
            </p:spPr>
            <p:txBody>
              <a:bodyPr/>
              <a:lstStyle/>
              <a:p>
                <a:endParaRPr lang="en-US"/>
              </a:p>
            </p:txBody>
          </p:sp>
          <p:sp>
            <p:nvSpPr>
              <p:cNvPr id="83973" name="Freeform 5"/>
              <p:cNvSpPr>
                <a:spLocks/>
              </p:cNvSpPr>
              <p:nvPr/>
            </p:nvSpPr>
            <p:spPr bwMode="hidden">
              <a:xfrm>
                <a:off x="4170" y="2671"/>
                <a:ext cx="1259" cy="811"/>
              </a:xfrm>
              <a:custGeom>
                <a:avLst/>
                <a:gdLst/>
                <a:ahLst/>
                <a:cxnLst>
                  <a:cxn ang="0">
                    <a:pos x="1259" y="615"/>
                  </a:cxn>
                  <a:cxn ang="0">
                    <a:pos x="1248" y="588"/>
                  </a:cxn>
                  <a:cxn ang="0">
                    <a:pos x="1237" y="566"/>
                  </a:cxn>
                  <a:cxn ang="0">
                    <a:pos x="1216" y="539"/>
                  </a:cxn>
                  <a:cxn ang="0">
                    <a:pos x="1188" y="517"/>
                  </a:cxn>
                  <a:cxn ang="0">
                    <a:pos x="1123" y="479"/>
                  </a:cxn>
                  <a:cxn ang="0">
                    <a:pos x="1042" y="441"/>
                  </a:cxn>
                  <a:cxn ang="0">
                    <a:pos x="944" y="408"/>
                  </a:cxn>
                  <a:cxn ang="0">
                    <a:pos x="841" y="381"/>
                  </a:cxn>
                  <a:cxn ang="0">
                    <a:pos x="727" y="348"/>
                  </a:cxn>
                  <a:cxn ang="0">
                    <a:pos x="613" y="321"/>
                  </a:cxn>
                  <a:cxn ang="0">
                    <a:pos x="499" y="294"/>
                  </a:cxn>
                  <a:cxn ang="0">
                    <a:pos x="391" y="261"/>
                  </a:cxn>
                  <a:cxn ang="0">
                    <a:pos x="288" y="229"/>
                  </a:cxn>
                  <a:cxn ang="0">
                    <a:pos x="195" y="196"/>
                  </a:cxn>
                  <a:cxn ang="0">
                    <a:pos x="119" y="152"/>
                  </a:cxn>
                  <a:cxn ang="0">
                    <a:pos x="54" y="109"/>
                  </a:cxn>
                  <a:cxn ang="0">
                    <a:pos x="33" y="87"/>
                  </a:cxn>
                  <a:cxn ang="0">
                    <a:pos x="16" y="60"/>
                  </a:cxn>
                  <a:cxn ang="0">
                    <a:pos x="5" y="33"/>
                  </a:cxn>
                  <a:cxn ang="0">
                    <a:pos x="0" y="0"/>
                  </a:cxn>
                  <a:cxn ang="0">
                    <a:pos x="0" y="6"/>
                  </a:cxn>
                  <a:cxn ang="0">
                    <a:pos x="0" y="11"/>
                  </a:cxn>
                  <a:cxn ang="0">
                    <a:pos x="0" y="38"/>
                  </a:cxn>
                  <a:cxn ang="0">
                    <a:pos x="5" y="60"/>
                  </a:cxn>
                  <a:cxn ang="0">
                    <a:pos x="16" y="87"/>
                  </a:cxn>
                  <a:cxn ang="0">
                    <a:pos x="33" y="114"/>
                  </a:cxn>
                  <a:cxn ang="0">
                    <a:pos x="54" y="142"/>
                  </a:cxn>
                  <a:cxn ang="0">
                    <a:pos x="87" y="174"/>
                  </a:cxn>
                  <a:cxn ang="0">
                    <a:pos x="125" y="207"/>
                  </a:cxn>
                  <a:cxn ang="0">
                    <a:pos x="179" y="240"/>
                  </a:cxn>
                  <a:cxn ang="0">
                    <a:pos x="244" y="278"/>
                  </a:cxn>
                  <a:cxn ang="0">
                    <a:pos x="326" y="310"/>
                  </a:cxn>
                  <a:cxn ang="0">
                    <a:pos x="418" y="348"/>
                  </a:cxn>
                  <a:cxn ang="0">
                    <a:pos x="526" y="381"/>
                  </a:cxn>
                  <a:cxn ang="0">
                    <a:pos x="657" y="414"/>
                  </a:cxn>
                  <a:cxn ang="0">
                    <a:pos x="749" y="435"/>
                  </a:cxn>
                  <a:cxn ang="0">
                    <a:pos x="830" y="463"/>
                  </a:cxn>
                  <a:cxn ang="0">
                    <a:pos x="901" y="490"/>
                  </a:cxn>
                  <a:cxn ang="0">
                    <a:pos x="966" y="512"/>
                  </a:cxn>
                  <a:cxn ang="0">
                    <a:pos x="1015" y="539"/>
                  </a:cxn>
                  <a:cxn ang="0">
                    <a:pos x="1053" y="566"/>
                  </a:cxn>
                  <a:cxn ang="0">
                    <a:pos x="1080" y="593"/>
                  </a:cxn>
                  <a:cxn ang="0">
                    <a:pos x="1102" y="620"/>
                  </a:cxn>
                  <a:cxn ang="0">
                    <a:pos x="1112" y="648"/>
                  </a:cxn>
                  <a:cxn ang="0">
                    <a:pos x="1118" y="675"/>
                  </a:cxn>
                  <a:cxn ang="0">
                    <a:pos x="1112" y="697"/>
                  </a:cxn>
                  <a:cxn ang="0">
                    <a:pos x="1096" y="724"/>
                  </a:cxn>
                  <a:cxn ang="0">
                    <a:pos x="1080" y="746"/>
                  </a:cxn>
                  <a:cxn ang="0">
                    <a:pos x="1053" y="767"/>
                  </a:cxn>
                  <a:cxn ang="0">
                    <a:pos x="1015" y="789"/>
                  </a:cxn>
                  <a:cxn ang="0">
                    <a:pos x="977" y="811"/>
                  </a:cxn>
                  <a:cxn ang="0">
                    <a:pos x="1047" y="789"/>
                  </a:cxn>
                  <a:cxn ang="0">
                    <a:pos x="1107" y="767"/>
                  </a:cxn>
                  <a:cxn ang="0">
                    <a:pos x="1156" y="746"/>
                  </a:cxn>
                  <a:cxn ang="0">
                    <a:pos x="1199" y="724"/>
                  </a:cxn>
                  <a:cxn ang="0">
                    <a:pos x="1226" y="702"/>
                  </a:cxn>
                  <a:cxn ang="0">
                    <a:pos x="1248" y="675"/>
                  </a:cxn>
                  <a:cxn ang="0">
                    <a:pos x="1259" y="648"/>
                  </a:cxn>
                  <a:cxn ang="0">
                    <a:pos x="1259" y="615"/>
                  </a:cxn>
                  <a:cxn ang="0">
                    <a:pos x="1259" y="615"/>
                  </a:cxn>
                </a:cxnLst>
                <a:rect l="0" t="0" r="r" b="b"/>
                <a:pathLst>
                  <a:path w="1259" h="811">
                    <a:moveTo>
                      <a:pt x="1259" y="615"/>
                    </a:moveTo>
                    <a:lnTo>
                      <a:pt x="1248" y="588"/>
                    </a:lnTo>
                    <a:lnTo>
                      <a:pt x="1237" y="566"/>
                    </a:lnTo>
                    <a:lnTo>
                      <a:pt x="1216" y="539"/>
                    </a:lnTo>
                    <a:lnTo>
                      <a:pt x="1188" y="517"/>
                    </a:lnTo>
                    <a:lnTo>
                      <a:pt x="1123" y="479"/>
                    </a:lnTo>
                    <a:lnTo>
                      <a:pt x="1042" y="441"/>
                    </a:lnTo>
                    <a:lnTo>
                      <a:pt x="944" y="408"/>
                    </a:lnTo>
                    <a:lnTo>
                      <a:pt x="841" y="381"/>
                    </a:lnTo>
                    <a:lnTo>
                      <a:pt x="727" y="348"/>
                    </a:lnTo>
                    <a:lnTo>
                      <a:pt x="613" y="321"/>
                    </a:lnTo>
                    <a:lnTo>
                      <a:pt x="499" y="294"/>
                    </a:lnTo>
                    <a:lnTo>
                      <a:pt x="391" y="261"/>
                    </a:lnTo>
                    <a:lnTo>
                      <a:pt x="288" y="229"/>
                    </a:lnTo>
                    <a:lnTo>
                      <a:pt x="195" y="196"/>
                    </a:lnTo>
                    <a:lnTo>
                      <a:pt x="119" y="152"/>
                    </a:lnTo>
                    <a:lnTo>
                      <a:pt x="54" y="109"/>
                    </a:lnTo>
                    <a:lnTo>
                      <a:pt x="33" y="87"/>
                    </a:lnTo>
                    <a:lnTo>
                      <a:pt x="16" y="60"/>
                    </a:lnTo>
                    <a:lnTo>
                      <a:pt x="5" y="33"/>
                    </a:lnTo>
                    <a:lnTo>
                      <a:pt x="0" y="0"/>
                    </a:lnTo>
                    <a:lnTo>
                      <a:pt x="0" y="6"/>
                    </a:lnTo>
                    <a:lnTo>
                      <a:pt x="0" y="11"/>
                    </a:lnTo>
                    <a:lnTo>
                      <a:pt x="0" y="38"/>
                    </a:lnTo>
                    <a:lnTo>
                      <a:pt x="5" y="60"/>
                    </a:lnTo>
                    <a:lnTo>
                      <a:pt x="16" y="87"/>
                    </a:lnTo>
                    <a:lnTo>
                      <a:pt x="33" y="114"/>
                    </a:lnTo>
                    <a:lnTo>
                      <a:pt x="54" y="142"/>
                    </a:lnTo>
                    <a:lnTo>
                      <a:pt x="87" y="174"/>
                    </a:lnTo>
                    <a:lnTo>
                      <a:pt x="125" y="207"/>
                    </a:lnTo>
                    <a:lnTo>
                      <a:pt x="179" y="240"/>
                    </a:lnTo>
                    <a:lnTo>
                      <a:pt x="244" y="278"/>
                    </a:lnTo>
                    <a:lnTo>
                      <a:pt x="326" y="310"/>
                    </a:lnTo>
                    <a:lnTo>
                      <a:pt x="418" y="348"/>
                    </a:lnTo>
                    <a:lnTo>
                      <a:pt x="526" y="381"/>
                    </a:lnTo>
                    <a:lnTo>
                      <a:pt x="657" y="414"/>
                    </a:lnTo>
                    <a:lnTo>
                      <a:pt x="749" y="435"/>
                    </a:lnTo>
                    <a:lnTo>
                      <a:pt x="830" y="463"/>
                    </a:lnTo>
                    <a:lnTo>
                      <a:pt x="901" y="490"/>
                    </a:lnTo>
                    <a:lnTo>
                      <a:pt x="966" y="512"/>
                    </a:lnTo>
                    <a:lnTo>
                      <a:pt x="1015" y="539"/>
                    </a:lnTo>
                    <a:lnTo>
                      <a:pt x="1053" y="566"/>
                    </a:lnTo>
                    <a:lnTo>
                      <a:pt x="1080" y="593"/>
                    </a:lnTo>
                    <a:lnTo>
                      <a:pt x="1102" y="620"/>
                    </a:lnTo>
                    <a:lnTo>
                      <a:pt x="1112" y="648"/>
                    </a:lnTo>
                    <a:lnTo>
                      <a:pt x="1118" y="675"/>
                    </a:lnTo>
                    <a:lnTo>
                      <a:pt x="1112" y="697"/>
                    </a:lnTo>
                    <a:lnTo>
                      <a:pt x="1096" y="724"/>
                    </a:lnTo>
                    <a:lnTo>
                      <a:pt x="1080" y="746"/>
                    </a:lnTo>
                    <a:lnTo>
                      <a:pt x="1053" y="767"/>
                    </a:lnTo>
                    <a:lnTo>
                      <a:pt x="1015" y="789"/>
                    </a:lnTo>
                    <a:lnTo>
                      <a:pt x="977" y="811"/>
                    </a:lnTo>
                    <a:lnTo>
                      <a:pt x="1047" y="789"/>
                    </a:lnTo>
                    <a:lnTo>
                      <a:pt x="1107" y="767"/>
                    </a:lnTo>
                    <a:lnTo>
                      <a:pt x="1156" y="746"/>
                    </a:lnTo>
                    <a:lnTo>
                      <a:pt x="1199" y="724"/>
                    </a:lnTo>
                    <a:lnTo>
                      <a:pt x="1226" y="702"/>
                    </a:lnTo>
                    <a:lnTo>
                      <a:pt x="1248" y="675"/>
                    </a:lnTo>
                    <a:lnTo>
                      <a:pt x="1259" y="648"/>
                    </a:lnTo>
                    <a:lnTo>
                      <a:pt x="1259" y="615"/>
                    </a:lnTo>
                    <a:lnTo>
                      <a:pt x="1259" y="615"/>
                    </a:lnTo>
                    <a:close/>
                  </a:path>
                </a:pathLst>
              </a:custGeom>
              <a:gradFill rotWithShape="0">
                <a:gsLst>
                  <a:gs pos="0">
                    <a:schemeClr val="bg1"/>
                  </a:gs>
                  <a:gs pos="100000">
                    <a:schemeClr val="bg1">
                      <a:gamma/>
                      <a:shade val="90980"/>
                      <a:invGamma/>
                    </a:schemeClr>
                  </a:gs>
                </a:gsLst>
                <a:lin ang="2700000" scaled="1"/>
              </a:gradFill>
              <a:ln w="9525">
                <a:noFill/>
                <a:round/>
                <a:headEnd/>
                <a:tailEnd/>
              </a:ln>
            </p:spPr>
            <p:txBody>
              <a:bodyPr/>
              <a:lstStyle/>
              <a:p>
                <a:endParaRPr lang="en-US"/>
              </a:p>
            </p:txBody>
          </p:sp>
          <p:sp>
            <p:nvSpPr>
              <p:cNvPr id="83974" name="Freeform 6"/>
              <p:cNvSpPr>
                <a:spLocks/>
              </p:cNvSpPr>
              <p:nvPr/>
            </p:nvSpPr>
            <p:spPr bwMode="hidden">
              <a:xfrm>
                <a:off x="2900" y="3346"/>
                <a:ext cx="2849" cy="969"/>
              </a:xfrm>
              <a:custGeom>
                <a:avLst/>
                <a:gdLst/>
                <a:ahLst/>
                <a:cxnLst>
                  <a:cxn ang="0">
                    <a:pos x="92" y="958"/>
                  </a:cxn>
                  <a:cxn ang="0">
                    <a:pos x="0" y="969"/>
                  </a:cxn>
                  <a:cxn ang="0">
                    <a:pos x="391" y="969"/>
                  </a:cxn>
                  <a:cxn ang="0">
                    <a:pos x="434" y="947"/>
                  </a:cxn>
                  <a:cxn ang="0">
                    <a:pos x="483" y="914"/>
                  </a:cxn>
                  <a:cxn ang="0">
                    <a:pos x="554" y="876"/>
                  </a:cxn>
                  <a:cxn ang="0">
                    <a:pos x="635" y="838"/>
                  </a:cxn>
                  <a:cxn ang="0">
                    <a:pos x="727" y="794"/>
                  </a:cxn>
                  <a:cxn ang="0">
                    <a:pos x="836" y="745"/>
                  </a:cxn>
                  <a:cxn ang="0">
                    <a:pos x="961" y="696"/>
                  </a:cxn>
                  <a:cxn ang="0">
                    <a:pos x="1102" y="642"/>
                  </a:cxn>
                  <a:cxn ang="0">
                    <a:pos x="1259" y="582"/>
                  </a:cxn>
                  <a:cxn ang="0">
                    <a:pos x="1433" y="522"/>
                  </a:cxn>
                  <a:cxn ang="0">
                    <a:pos x="1623" y="462"/>
                  </a:cxn>
                  <a:cxn ang="0">
                    <a:pos x="1829" y="403"/>
                  </a:cxn>
                  <a:cxn ang="0">
                    <a:pos x="2057" y="343"/>
                  </a:cxn>
                  <a:cxn ang="0">
                    <a:pos x="2301" y="283"/>
                  </a:cxn>
                  <a:cxn ang="0">
                    <a:pos x="2567" y="223"/>
                  </a:cxn>
                  <a:cxn ang="0">
                    <a:pos x="2849" y="163"/>
                  </a:cxn>
                  <a:cxn ang="0">
                    <a:pos x="2849" y="0"/>
                  </a:cxn>
                  <a:cxn ang="0">
                    <a:pos x="2817" y="16"/>
                  </a:cxn>
                  <a:cxn ang="0">
                    <a:pos x="2773" y="33"/>
                  </a:cxn>
                  <a:cxn ang="0">
                    <a:pos x="2719" y="54"/>
                  </a:cxn>
                  <a:cxn ang="0">
                    <a:pos x="2648" y="76"/>
                  </a:cxn>
                  <a:cxn ang="0">
                    <a:pos x="2572" y="98"/>
                  </a:cxn>
                  <a:cxn ang="0">
                    <a:pos x="2491" y="120"/>
                  </a:cxn>
                  <a:cxn ang="0">
                    <a:pos x="2399" y="147"/>
                  </a:cxn>
                  <a:cxn ang="0">
                    <a:pos x="2301" y="169"/>
                  </a:cxn>
                  <a:cxn ang="0">
                    <a:pos x="2095" y="223"/>
                  </a:cxn>
                  <a:cxn ang="0">
                    <a:pos x="1889" y="277"/>
                  </a:cxn>
                  <a:cxn ang="0">
                    <a:pos x="1688" y="326"/>
                  </a:cxn>
                  <a:cxn ang="0">
                    <a:pos x="1590" y="354"/>
                  </a:cxn>
                  <a:cxn ang="0">
                    <a:pos x="1503" y="381"/>
                  </a:cxn>
                  <a:cxn ang="0">
                    <a:pos x="1107" y="506"/>
                  </a:cxn>
                  <a:cxn ang="0">
                    <a:pos x="912" y="577"/>
                  </a:cxn>
                  <a:cxn ang="0">
                    <a:pos x="727" y="647"/>
                  </a:cxn>
                  <a:cxn ang="0">
                    <a:pos x="548" y="718"/>
                  </a:cxn>
                  <a:cxn ang="0">
                    <a:pos x="380" y="794"/>
                  </a:cxn>
                  <a:cxn ang="0">
                    <a:pos x="228" y="876"/>
                  </a:cxn>
                  <a:cxn ang="0">
                    <a:pos x="92" y="958"/>
                  </a:cxn>
                  <a:cxn ang="0">
                    <a:pos x="92" y="958"/>
                  </a:cxn>
                </a:cxnLst>
                <a:rect l="0" t="0" r="r" b="b"/>
                <a:pathLst>
                  <a:path w="2849" h="969">
                    <a:moveTo>
                      <a:pt x="92" y="958"/>
                    </a:moveTo>
                    <a:lnTo>
                      <a:pt x="0" y="969"/>
                    </a:lnTo>
                    <a:lnTo>
                      <a:pt x="391" y="969"/>
                    </a:lnTo>
                    <a:lnTo>
                      <a:pt x="434" y="947"/>
                    </a:lnTo>
                    <a:lnTo>
                      <a:pt x="483" y="914"/>
                    </a:lnTo>
                    <a:lnTo>
                      <a:pt x="554" y="876"/>
                    </a:lnTo>
                    <a:lnTo>
                      <a:pt x="635" y="838"/>
                    </a:lnTo>
                    <a:lnTo>
                      <a:pt x="727" y="794"/>
                    </a:lnTo>
                    <a:lnTo>
                      <a:pt x="836" y="745"/>
                    </a:lnTo>
                    <a:lnTo>
                      <a:pt x="961" y="696"/>
                    </a:lnTo>
                    <a:lnTo>
                      <a:pt x="1102" y="642"/>
                    </a:lnTo>
                    <a:lnTo>
                      <a:pt x="1259" y="582"/>
                    </a:lnTo>
                    <a:lnTo>
                      <a:pt x="1433" y="522"/>
                    </a:lnTo>
                    <a:lnTo>
                      <a:pt x="1623" y="462"/>
                    </a:lnTo>
                    <a:lnTo>
                      <a:pt x="1829" y="403"/>
                    </a:lnTo>
                    <a:lnTo>
                      <a:pt x="2057" y="343"/>
                    </a:lnTo>
                    <a:lnTo>
                      <a:pt x="2301" y="283"/>
                    </a:lnTo>
                    <a:lnTo>
                      <a:pt x="2567" y="223"/>
                    </a:lnTo>
                    <a:lnTo>
                      <a:pt x="2849" y="163"/>
                    </a:lnTo>
                    <a:lnTo>
                      <a:pt x="2849" y="0"/>
                    </a:lnTo>
                    <a:lnTo>
                      <a:pt x="2817" y="16"/>
                    </a:lnTo>
                    <a:lnTo>
                      <a:pt x="2773" y="33"/>
                    </a:lnTo>
                    <a:lnTo>
                      <a:pt x="2719" y="54"/>
                    </a:lnTo>
                    <a:lnTo>
                      <a:pt x="2648" y="76"/>
                    </a:lnTo>
                    <a:lnTo>
                      <a:pt x="2572" y="98"/>
                    </a:lnTo>
                    <a:lnTo>
                      <a:pt x="2491" y="120"/>
                    </a:lnTo>
                    <a:lnTo>
                      <a:pt x="2399" y="147"/>
                    </a:lnTo>
                    <a:lnTo>
                      <a:pt x="2301" y="169"/>
                    </a:lnTo>
                    <a:lnTo>
                      <a:pt x="2095" y="223"/>
                    </a:lnTo>
                    <a:lnTo>
                      <a:pt x="1889" y="277"/>
                    </a:lnTo>
                    <a:lnTo>
                      <a:pt x="1688" y="326"/>
                    </a:lnTo>
                    <a:lnTo>
                      <a:pt x="1590" y="354"/>
                    </a:lnTo>
                    <a:lnTo>
                      <a:pt x="1503" y="381"/>
                    </a:lnTo>
                    <a:lnTo>
                      <a:pt x="1107" y="506"/>
                    </a:lnTo>
                    <a:lnTo>
                      <a:pt x="912" y="577"/>
                    </a:lnTo>
                    <a:lnTo>
                      <a:pt x="727" y="647"/>
                    </a:lnTo>
                    <a:lnTo>
                      <a:pt x="548" y="718"/>
                    </a:lnTo>
                    <a:lnTo>
                      <a:pt x="380" y="794"/>
                    </a:lnTo>
                    <a:lnTo>
                      <a:pt x="228" y="876"/>
                    </a:lnTo>
                    <a:lnTo>
                      <a:pt x="92" y="958"/>
                    </a:lnTo>
                    <a:lnTo>
                      <a:pt x="92" y="958"/>
                    </a:lnTo>
                    <a:close/>
                  </a:path>
                </a:pathLst>
              </a:custGeom>
              <a:gradFill rotWithShape="0">
                <a:gsLst>
                  <a:gs pos="0">
                    <a:schemeClr val="bg1">
                      <a:gamma/>
                      <a:shade val="81961"/>
                      <a:invGamma/>
                    </a:schemeClr>
                  </a:gs>
                  <a:gs pos="100000">
                    <a:schemeClr val="bg1"/>
                  </a:gs>
                </a:gsLst>
                <a:lin ang="5400000" scaled="1"/>
              </a:gradFill>
              <a:ln w="9525">
                <a:noFill/>
                <a:round/>
                <a:headEnd/>
                <a:tailEnd/>
              </a:ln>
            </p:spPr>
            <p:txBody>
              <a:bodyPr/>
              <a:lstStyle/>
              <a:p>
                <a:endParaRPr lang="en-US"/>
              </a:p>
            </p:txBody>
          </p:sp>
          <p:sp>
            <p:nvSpPr>
              <p:cNvPr id="83975" name="Freeform 7"/>
              <p:cNvSpPr>
                <a:spLocks/>
              </p:cNvSpPr>
              <p:nvPr/>
            </p:nvSpPr>
            <p:spPr bwMode="hidden">
              <a:xfrm>
                <a:off x="2748" y="2230"/>
                <a:ext cx="3007" cy="2085"/>
              </a:xfrm>
              <a:custGeom>
                <a:avLst/>
                <a:gdLst/>
                <a:ahLst/>
                <a:cxnLst>
                  <a:cxn ang="0">
                    <a:pos x="1433" y="474"/>
                  </a:cxn>
                  <a:cxn ang="0">
                    <a:pos x="1460" y="528"/>
                  </a:cxn>
                  <a:cxn ang="0">
                    <a:pos x="1541" y="593"/>
                  </a:cxn>
                  <a:cxn ang="0">
                    <a:pos x="1715" y="670"/>
                  </a:cxn>
                  <a:cxn ang="0">
                    <a:pos x="1927" y="735"/>
                  </a:cxn>
                  <a:cxn ang="0">
                    <a:pos x="2155" y="789"/>
                  </a:cxn>
                  <a:cxn ang="0">
                    <a:pos x="2372" y="849"/>
                  </a:cxn>
                  <a:cxn ang="0">
                    <a:pos x="2551" y="920"/>
                  </a:cxn>
                  <a:cxn ang="0">
                    <a:pos x="2638" y="980"/>
                  </a:cxn>
                  <a:cxn ang="0">
                    <a:pos x="2676" y="1029"/>
                  </a:cxn>
                  <a:cxn ang="0">
                    <a:pos x="2681" y="1083"/>
                  </a:cxn>
                  <a:cxn ang="0">
                    <a:pos x="2665" y="1127"/>
                  </a:cxn>
                  <a:cxn ang="0">
                    <a:pos x="2616" y="1170"/>
                  </a:cxn>
                  <a:cxn ang="0">
                    <a:pos x="2545" y="1208"/>
                  </a:cxn>
                  <a:cxn ang="0">
                    <a:pos x="2448" y="1241"/>
                  </a:cxn>
                  <a:cxn ang="0">
                    <a:pos x="2328" y="1274"/>
                  </a:cxn>
                  <a:cxn ang="0">
                    <a:pos x="2106" y="1328"/>
                  </a:cxn>
                  <a:cxn ang="0">
                    <a:pos x="1742" y="1421"/>
                  </a:cxn>
                  <a:cxn ang="0">
                    <a:pos x="1308" y="1540"/>
                  </a:cxn>
                  <a:cxn ang="0">
                    <a:pos x="820" y="1709"/>
                  </a:cxn>
                  <a:cxn ang="0">
                    <a:pos x="282" y="1943"/>
                  </a:cxn>
                  <a:cxn ang="0">
                    <a:pos x="152" y="2085"/>
                  </a:cxn>
                  <a:cxn ang="0">
                    <a:pos x="386" y="1992"/>
                  </a:cxn>
                  <a:cxn ang="0">
                    <a:pos x="700" y="1834"/>
                  </a:cxn>
                  <a:cxn ang="0">
                    <a:pos x="1064" y="1693"/>
                  </a:cxn>
                  <a:cxn ang="0">
                    <a:pos x="1661" y="1497"/>
                  </a:cxn>
                  <a:cxn ang="0">
                    <a:pos x="1845" y="1442"/>
                  </a:cxn>
                  <a:cxn ang="0">
                    <a:pos x="2252" y="1339"/>
                  </a:cxn>
                  <a:cxn ang="0">
                    <a:pos x="2551" y="1263"/>
                  </a:cxn>
                  <a:cxn ang="0">
                    <a:pos x="2730" y="1214"/>
                  </a:cxn>
                  <a:cxn ang="0">
                    <a:pos x="2876" y="1170"/>
                  </a:cxn>
                  <a:cxn ang="0">
                    <a:pos x="2974" y="1132"/>
                  </a:cxn>
                  <a:cxn ang="0">
                    <a:pos x="3007" y="871"/>
                  </a:cxn>
                  <a:cxn ang="0">
                    <a:pos x="2860" y="844"/>
                  </a:cxn>
                  <a:cxn ang="0">
                    <a:pos x="2670" y="806"/>
                  </a:cxn>
                  <a:cxn ang="0">
                    <a:pos x="2458" y="757"/>
                  </a:cxn>
                  <a:cxn ang="0">
                    <a:pos x="2138" y="670"/>
                  </a:cxn>
                  <a:cxn ang="0">
                    <a:pos x="1959" y="604"/>
                  </a:cxn>
                  <a:cxn ang="0">
                    <a:pos x="1824" y="534"/>
                  </a:cxn>
                  <a:cxn ang="0">
                    <a:pos x="1769" y="474"/>
                  </a:cxn>
                  <a:cxn ang="0">
                    <a:pos x="1753" y="436"/>
                  </a:cxn>
                  <a:cxn ang="0">
                    <a:pos x="1780" y="381"/>
                  </a:cxn>
                  <a:cxn ang="0">
                    <a:pos x="1862" y="316"/>
                  </a:cxn>
                  <a:cxn ang="0">
                    <a:pos x="1986" y="267"/>
                  </a:cxn>
                  <a:cxn ang="0">
                    <a:pos x="2149" y="229"/>
                  </a:cxn>
                  <a:cxn ang="0">
                    <a:pos x="2431" y="180"/>
                  </a:cxn>
                  <a:cxn ang="0">
                    <a:pos x="2827" y="125"/>
                  </a:cxn>
                  <a:cxn ang="0">
                    <a:pos x="3007" y="87"/>
                  </a:cxn>
                  <a:cxn ang="0">
                    <a:pos x="2909" y="22"/>
                  </a:cxn>
                  <a:cxn ang="0">
                    <a:pos x="2676" y="66"/>
                  </a:cxn>
                  <a:cxn ang="0">
                    <a:pos x="2285" y="120"/>
                  </a:cxn>
                  <a:cxn ang="0">
                    <a:pos x="2030" y="158"/>
                  </a:cxn>
                  <a:cxn ang="0">
                    <a:pos x="1791" y="202"/>
                  </a:cxn>
                  <a:cxn ang="0">
                    <a:pos x="1601" y="261"/>
                  </a:cxn>
                  <a:cxn ang="0">
                    <a:pos x="1471" y="338"/>
                  </a:cxn>
                  <a:cxn ang="0">
                    <a:pos x="1438" y="387"/>
                  </a:cxn>
                  <a:cxn ang="0">
                    <a:pos x="1427" y="441"/>
                  </a:cxn>
                </a:cxnLst>
                <a:rect l="0" t="0" r="r" b="b"/>
                <a:pathLst>
                  <a:path w="3007" h="2085">
                    <a:moveTo>
                      <a:pt x="1427" y="441"/>
                    </a:moveTo>
                    <a:lnTo>
                      <a:pt x="1433" y="474"/>
                    </a:lnTo>
                    <a:lnTo>
                      <a:pt x="1444" y="501"/>
                    </a:lnTo>
                    <a:lnTo>
                      <a:pt x="1460" y="528"/>
                    </a:lnTo>
                    <a:lnTo>
                      <a:pt x="1482" y="550"/>
                    </a:lnTo>
                    <a:lnTo>
                      <a:pt x="1541" y="593"/>
                    </a:lnTo>
                    <a:lnTo>
                      <a:pt x="1623" y="637"/>
                    </a:lnTo>
                    <a:lnTo>
                      <a:pt x="1715" y="670"/>
                    </a:lnTo>
                    <a:lnTo>
                      <a:pt x="1818" y="702"/>
                    </a:lnTo>
                    <a:lnTo>
                      <a:pt x="1927" y="735"/>
                    </a:lnTo>
                    <a:lnTo>
                      <a:pt x="2041" y="762"/>
                    </a:lnTo>
                    <a:lnTo>
                      <a:pt x="2155" y="789"/>
                    </a:lnTo>
                    <a:lnTo>
                      <a:pt x="2269" y="822"/>
                    </a:lnTo>
                    <a:lnTo>
                      <a:pt x="2372" y="849"/>
                    </a:lnTo>
                    <a:lnTo>
                      <a:pt x="2464" y="882"/>
                    </a:lnTo>
                    <a:lnTo>
                      <a:pt x="2551" y="920"/>
                    </a:lnTo>
                    <a:lnTo>
                      <a:pt x="2616" y="958"/>
                    </a:lnTo>
                    <a:lnTo>
                      <a:pt x="2638" y="980"/>
                    </a:lnTo>
                    <a:lnTo>
                      <a:pt x="2659" y="1007"/>
                    </a:lnTo>
                    <a:lnTo>
                      <a:pt x="2676" y="1029"/>
                    </a:lnTo>
                    <a:lnTo>
                      <a:pt x="2681" y="1056"/>
                    </a:lnTo>
                    <a:lnTo>
                      <a:pt x="2681" y="1083"/>
                    </a:lnTo>
                    <a:lnTo>
                      <a:pt x="2676" y="1105"/>
                    </a:lnTo>
                    <a:lnTo>
                      <a:pt x="2665" y="1127"/>
                    </a:lnTo>
                    <a:lnTo>
                      <a:pt x="2643" y="1149"/>
                    </a:lnTo>
                    <a:lnTo>
                      <a:pt x="2616" y="1170"/>
                    </a:lnTo>
                    <a:lnTo>
                      <a:pt x="2583" y="1187"/>
                    </a:lnTo>
                    <a:lnTo>
                      <a:pt x="2545" y="1208"/>
                    </a:lnTo>
                    <a:lnTo>
                      <a:pt x="2502" y="1225"/>
                    </a:lnTo>
                    <a:lnTo>
                      <a:pt x="2448" y="1241"/>
                    </a:lnTo>
                    <a:lnTo>
                      <a:pt x="2388" y="1257"/>
                    </a:lnTo>
                    <a:lnTo>
                      <a:pt x="2328" y="1274"/>
                    </a:lnTo>
                    <a:lnTo>
                      <a:pt x="2258" y="1290"/>
                    </a:lnTo>
                    <a:lnTo>
                      <a:pt x="2106" y="1328"/>
                    </a:lnTo>
                    <a:lnTo>
                      <a:pt x="1932" y="1372"/>
                    </a:lnTo>
                    <a:lnTo>
                      <a:pt x="1742" y="1421"/>
                    </a:lnTo>
                    <a:lnTo>
                      <a:pt x="1531" y="1475"/>
                    </a:lnTo>
                    <a:lnTo>
                      <a:pt x="1308" y="1540"/>
                    </a:lnTo>
                    <a:lnTo>
                      <a:pt x="1069" y="1617"/>
                    </a:lnTo>
                    <a:lnTo>
                      <a:pt x="820" y="1709"/>
                    </a:lnTo>
                    <a:lnTo>
                      <a:pt x="554" y="1818"/>
                    </a:lnTo>
                    <a:lnTo>
                      <a:pt x="282" y="1943"/>
                    </a:lnTo>
                    <a:lnTo>
                      <a:pt x="0" y="2085"/>
                    </a:lnTo>
                    <a:lnTo>
                      <a:pt x="152" y="2085"/>
                    </a:lnTo>
                    <a:lnTo>
                      <a:pt x="244" y="2074"/>
                    </a:lnTo>
                    <a:lnTo>
                      <a:pt x="386" y="1992"/>
                    </a:lnTo>
                    <a:lnTo>
                      <a:pt x="537" y="1910"/>
                    </a:lnTo>
                    <a:lnTo>
                      <a:pt x="700" y="1834"/>
                    </a:lnTo>
                    <a:lnTo>
                      <a:pt x="879" y="1763"/>
                    </a:lnTo>
                    <a:lnTo>
                      <a:pt x="1064" y="1693"/>
                    </a:lnTo>
                    <a:lnTo>
                      <a:pt x="1259" y="1622"/>
                    </a:lnTo>
                    <a:lnTo>
                      <a:pt x="1661" y="1497"/>
                    </a:lnTo>
                    <a:lnTo>
                      <a:pt x="1748" y="1470"/>
                    </a:lnTo>
                    <a:lnTo>
                      <a:pt x="1845" y="1442"/>
                    </a:lnTo>
                    <a:lnTo>
                      <a:pt x="2046" y="1393"/>
                    </a:lnTo>
                    <a:lnTo>
                      <a:pt x="2252" y="1339"/>
                    </a:lnTo>
                    <a:lnTo>
                      <a:pt x="2458" y="1285"/>
                    </a:lnTo>
                    <a:lnTo>
                      <a:pt x="2551" y="1263"/>
                    </a:lnTo>
                    <a:lnTo>
                      <a:pt x="2643" y="1236"/>
                    </a:lnTo>
                    <a:lnTo>
                      <a:pt x="2730" y="1214"/>
                    </a:lnTo>
                    <a:lnTo>
                      <a:pt x="2806" y="1192"/>
                    </a:lnTo>
                    <a:lnTo>
                      <a:pt x="2876" y="1170"/>
                    </a:lnTo>
                    <a:lnTo>
                      <a:pt x="2931" y="1149"/>
                    </a:lnTo>
                    <a:lnTo>
                      <a:pt x="2974" y="1132"/>
                    </a:lnTo>
                    <a:lnTo>
                      <a:pt x="3007" y="1116"/>
                    </a:lnTo>
                    <a:lnTo>
                      <a:pt x="3007" y="871"/>
                    </a:lnTo>
                    <a:lnTo>
                      <a:pt x="2941" y="860"/>
                    </a:lnTo>
                    <a:lnTo>
                      <a:pt x="2860" y="844"/>
                    </a:lnTo>
                    <a:lnTo>
                      <a:pt x="2773" y="827"/>
                    </a:lnTo>
                    <a:lnTo>
                      <a:pt x="2670" y="806"/>
                    </a:lnTo>
                    <a:lnTo>
                      <a:pt x="2567" y="784"/>
                    </a:lnTo>
                    <a:lnTo>
                      <a:pt x="2458" y="757"/>
                    </a:lnTo>
                    <a:lnTo>
                      <a:pt x="2241" y="702"/>
                    </a:lnTo>
                    <a:lnTo>
                      <a:pt x="2138" y="670"/>
                    </a:lnTo>
                    <a:lnTo>
                      <a:pt x="2046" y="637"/>
                    </a:lnTo>
                    <a:lnTo>
                      <a:pt x="1959" y="604"/>
                    </a:lnTo>
                    <a:lnTo>
                      <a:pt x="1883" y="566"/>
                    </a:lnTo>
                    <a:lnTo>
                      <a:pt x="1824" y="534"/>
                    </a:lnTo>
                    <a:lnTo>
                      <a:pt x="1780" y="495"/>
                    </a:lnTo>
                    <a:lnTo>
                      <a:pt x="1769" y="474"/>
                    </a:lnTo>
                    <a:lnTo>
                      <a:pt x="1758" y="457"/>
                    </a:lnTo>
                    <a:lnTo>
                      <a:pt x="1753" y="436"/>
                    </a:lnTo>
                    <a:lnTo>
                      <a:pt x="1758" y="419"/>
                    </a:lnTo>
                    <a:lnTo>
                      <a:pt x="1780" y="381"/>
                    </a:lnTo>
                    <a:lnTo>
                      <a:pt x="1813" y="343"/>
                    </a:lnTo>
                    <a:lnTo>
                      <a:pt x="1862" y="316"/>
                    </a:lnTo>
                    <a:lnTo>
                      <a:pt x="1921" y="289"/>
                    </a:lnTo>
                    <a:lnTo>
                      <a:pt x="1986" y="267"/>
                    </a:lnTo>
                    <a:lnTo>
                      <a:pt x="2062" y="245"/>
                    </a:lnTo>
                    <a:lnTo>
                      <a:pt x="2149" y="229"/>
                    </a:lnTo>
                    <a:lnTo>
                      <a:pt x="2236" y="213"/>
                    </a:lnTo>
                    <a:lnTo>
                      <a:pt x="2431" y="180"/>
                    </a:lnTo>
                    <a:lnTo>
                      <a:pt x="2627" y="158"/>
                    </a:lnTo>
                    <a:lnTo>
                      <a:pt x="2827" y="125"/>
                    </a:lnTo>
                    <a:lnTo>
                      <a:pt x="2920" y="109"/>
                    </a:lnTo>
                    <a:lnTo>
                      <a:pt x="3007" y="87"/>
                    </a:lnTo>
                    <a:lnTo>
                      <a:pt x="3007" y="0"/>
                    </a:lnTo>
                    <a:lnTo>
                      <a:pt x="2909" y="22"/>
                    </a:lnTo>
                    <a:lnTo>
                      <a:pt x="2795" y="44"/>
                    </a:lnTo>
                    <a:lnTo>
                      <a:pt x="2676" y="66"/>
                    </a:lnTo>
                    <a:lnTo>
                      <a:pt x="2551" y="82"/>
                    </a:lnTo>
                    <a:lnTo>
                      <a:pt x="2285" y="120"/>
                    </a:lnTo>
                    <a:lnTo>
                      <a:pt x="2155" y="136"/>
                    </a:lnTo>
                    <a:lnTo>
                      <a:pt x="2030" y="158"/>
                    </a:lnTo>
                    <a:lnTo>
                      <a:pt x="1905" y="174"/>
                    </a:lnTo>
                    <a:lnTo>
                      <a:pt x="1791" y="202"/>
                    </a:lnTo>
                    <a:lnTo>
                      <a:pt x="1688" y="229"/>
                    </a:lnTo>
                    <a:lnTo>
                      <a:pt x="1601" y="261"/>
                    </a:lnTo>
                    <a:lnTo>
                      <a:pt x="1525" y="300"/>
                    </a:lnTo>
                    <a:lnTo>
                      <a:pt x="1471" y="338"/>
                    </a:lnTo>
                    <a:lnTo>
                      <a:pt x="1455" y="359"/>
                    </a:lnTo>
                    <a:lnTo>
                      <a:pt x="1438" y="387"/>
                    </a:lnTo>
                    <a:lnTo>
                      <a:pt x="1427" y="414"/>
                    </a:lnTo>
                    <a:lnTo>
                      <a:pt x="1427" y="441"/>
                    </a:lnTo>
                    <a:lnTo>
                      <a:pt x="1427" y="441"/>
                    </a:lnTo>
                    <a:close/>
                  </a:path>
                </a:pathLst>
              </a:custGeom>
              <a:solidFill>
                <a:schemeClr val="bg1"/>
              </a:solidFill>
              <a:ln w="9525">
                <a:noFill/>
                <a:round/>
                <a:headEnd/>
                <a:tailEnd/>
              </a:ln>
            </p:spPr>
            <p:txBody>
              <a:bodyPr/>
              <a:lstStyle/>
              <a:p>
                <a:endParaRPr lang="en-US"/>
              </a:p>
            </p:txBody>
          </p:sp>
          <p:sp>
            <p:nvSpPr>
              <p:cNvPr id="83976" name="Freeform 8"/>
              <p:cNvSpPr>
                <a:spLocks/>
              </p:cNvSpPr>
              <p:nvPr/>
            </p:nvSpPr>
            <p:spPr bwMode="hidden">
              <a:xfrm>
                <a:off x="4501" y="2317"/>
                <a:ext cx="1248" cy="539"/>
              </a:xfrm>
              <a:custGeom>
                <a:avLst/>
                <a:gdLst/>
                <a:ahLst/>
                <a:cxnLst>
                  <a:cxn ang="0">
                    <a:pos x="0" y="332"/>
                  </a:cxn>
                  <a:cxn ang="0">
                    <a:pos x="0" y="360"/>
                  </a:cxn>
                  <a:cxn ang="0">
                    <a:pos x="5" y="387"/>
                  </a:cxn>
                  <a:cxn ang="0">
                    <a:pos x="27" y="414"/>
                  </a:cxn>
                  <a:cxn ang="0">
                    <a:pos x="54" y="436"/>
                  </a:cxn>
                  <a:cxn ang="0">
                    <a:pos x="92" y="463"/>
                  </a:cxn>
                  <a:cxn ang="0">
                    <a:pos x="141" y="490"/>
                  </a:cxn>
                  <a:cxn ang="0">
                    <a:pos x="195" y="512"/>
                  </a:cxn>
                  <a:cxn ang="0">
                    <a:pos x="255" y="539"/>
                  </a:cxn>
                  <a:cxn ang="0">
                    <a:pos x="212" y="517"/>
                  </a:cxn>
                  <a:cxn ang="0">
                    <a:pos x="179" y="490"/>
                  </a:cxn>
                  <a:cxn ang="0">
                    <a:pos x="157" y="468"/>
                  </a:cxn>
                  <a:cxn ang="0">
                    <a:pos x="141" y="447"/>
                  </a:cxn>
                  <a:cxn ang="0">
                    <a:pos x="136" y="425"/>
                  </a:cxn>
                  <a:cxn ang="0">
                    <a:pos x="136" y="403"/>
                  </a:cxn>
                  <a:cxn ang="0">
                    <a:pos x="141" y="381"/>
                  </a:cxn>
                  <a:cxn ang="0">
                    <a:pos x="157" y="365"/>
                  </a:cxn>
                  <a:cxn ang="0">
                    <a:pos x="179" y="343"/>
                  </a:cxn>
                  <a:cxn ang="0">
                    <a:pos x="201" y="327"/>
                  </a:cxn>
                  <a:cxn ang="0">
                    <a:pos x="266" y="294"/>
                  </a:cxn>
                  <a:cxn ang="0">
                    <a:pos x="353" y="262"/>
                  </a:cxn>
                  <a:cxn ang="0">
                    <a:pos x="445" y="234"/>
                  </a:cxn>
                  <a:cxn ang="0">
                    <a:pos x="554" y="213"/>
                  </a:cxn>
                  <a:cxn ang="0">
                    <a:pos x="662" y="191"/>
                  </a:cxn>
                  <a:cxn ang="0">
                    <a:pos x="890" y="153"/>
                  </a:cxn>
                  <a:cxn ang="0">
                    <a:pos x="993" y="136"/>
                  </a:cxn>
                  <a:cxn ang="0">
                    <a:pos x="1091" y="120"/>
                  </a:cxn>
                  <a:cxn ang="0">
                    <a:pos x="1178" y="115"/>
                  </a:cxn>
                  <a:cxn ang="0">
                    <a:pos x="1248" y="104"/>
                  </a:cxn>
                  <a:cxn ang="0">
                    <a:pos x="1248" y="0"/>
                  </a:cxn>
                  <a:cxn ang="0">
                    <a:pos x="1161" y="22"/>
                  </a:cxn>
                  <a:cxn ang="0">
                    <a:pos x="1069" y="38"/>
                  </a:cxn>
                  <a:cxn ang="0">
                    <a:pos x="874" y="71"/>
                  </a:cxn>
                  <a:cxn ang="0">
                    <a:pos x="673" y="93"/>
                  </a:cxn>
                  <a:cxn ang="0">
                    <a:pos x="483" y="126"/>
                  </a:cxn>
                  <a:cxn ang="0">
                    <a:pos x="391" y="142"/>
                  </a:cxn>
                  <a:cxn ang="0">
                    <a:pos x="309" y="158"/>
                  </a:cxn>
                  <a:cxn ang="0">
                    <a:pos x="228" y="180"/>
                  </a:cxn>
                  <a:cxn ang="0">
                    <a:pos x="163" y="202"/>
                  </a:cxn>
                  <a:cxn ang="0">
                    <a:pos x="103" y="229"/>
                  </a:cxn>
                  <a:cxn ang="0">
                    <a:pos x="54" y="256"/>
                  </a:cxn>
                  <a:cxn ang="0">
                    <a:pos x="22" y="294"/>
                  </a:cxn>
                  <a:cxn ang="0">
                    <a:pos x="0" y="332"/>
                  </a:cxn>
                  <a:cxn ang="0">
                    <a:pos x="0" y="332"/>
                  </a:cxn>
                </a:cxnLst>
                <a:rect l="0" t="0" r="r" b="b"/>
                <a:pathLst>
                  <a:path w="1248" h="539">
                    <a:moveTo>
                      <a:pt x="0" y="332"/>
                    </a:moveTo>
                    <a:lnTo>
                      <a:pt x="0" y="360"/>
                    </a:lnTo>
                    <a:lnTo>
                      <a:pt x="5" y="387"/>
                    </a:lnTo>
                    <a:lnTo>
                      <a:pt x="27" y="414"/>
                    </a:lnTo>
                    <a:lnTo>
                      <a:pt x="54" y="436"/>
                    </a:lnTo>
                    <a:lnTo>
                      <a:pt x="92" y="463"/>
                    </a:lnTo>
                    <a:lnTo>
                      <a:pt x="141" y="490"/>
                    </a:lnTo>
                    <a:lnTo>
                      <a:pt x="195" y="512"/>
                    </a:lnTo>
                    <a:lnTo>
                      <a:pt x="255" y="539"/>
                    </a:lnTo>
                    <a:lnTo>
                      <a:pt x="212" y="517"/>
                    </a:lnTo>
                    <a:lnTo>
                      <a:pt x="179" y="490"/>
                    </a:lnTo>
                    <a:lnTo>
                      <a:pt x="157" y="468"/>
                    </a:lnTo>
                    <a:lnTo>
                      <a:pt x="141" y="447"/>
                    </a:lnTo>
                    <a:lnTo>
                      <a:pt x="136" y="425"/>
                    </a:lnTo>
                    <a:lnTo>
                      <a:pt x="136" y="403"/>
                    </a:lnTo>
                    <a:lnTo>
                      <a:pt x="141" y="381"/>
                    </a:lnTo>
                    <a:lnTo>
                      <a:pt x="157" y="365"/>
                    </a:lnTo>
                    <a:lnTo>
                      <a:pt x="179" y="343"/>
                    </a:lnTo>
                    <a:lnTo>
                      <a:pt x="201" y="327"/>
                    </a:lnTo>
                    <a:lnTo>
                      <a:pt x="266" y="294"/>
                    </a:lnTo>
                    <a:lnTo>
                      <a:pt x="353" y="262"/>
                    </a:lnTo>
                    <a:lnTo>
                      <a:pt x="445" y="234"/>
                    </a:lnTo>
                    <a:lnTo>
                      <a:pt x="554" y="213"/>
                    </a:lnTo>
                    <a:lnTo>
                      <a:pt x="662" y="191"/>
                    </a:lnTo>
                    <a:lnTo>
                      <a:pt x="890" y="153"/>
                    </a:lnTo>
                    <a:lnTo>
                      <a:pt x="993" y="136"/>
                    </a:lnTo>
                    <a:lnTo>
                      <a:pt x="1091" y="120"/>
                    </a:lnTo>
                    <a:lnTo>
                      <a:pt x="1178" y="115"/>
                    </a:lnTo>
                    <a:lnTo>
                      <a:pt x="1248" y="104"/>
                    </a:lnTo>
                    <a:lnTo>
                      <a:pt x="1248" y="0"/>
                    </a:lnTo>
                    <a:lnTo>
                      <a:pt x="1161" y="22"/>
                    </a:lnTo>
                    <a:lnTo>
                      <a:pt x="1069" y="38"/>
                    </a:lnTo>
                    <a:lnTo>
                      <a:pt x="874" y="71"/>
                    </a:lnTo>
                    <a:lnTo>
                      <a:pt x="673" y="93"/>
                    </a:lnTo>
                    <a:lnTo>
                      <a:pt x="483" y="126"/>
                    </a:lnTo>
                    <a:lnTo>
                      <a:pt x="391" y="142"/>
                    </a:lnTo>
                    <a:lnTo>
                      <a:pt x="309" y="158"/>
                    </a:lnTo>
                    <a:lnTo>
                      <a:pt x="228" y="180"/>
                    </a:lnTo>
                    <a:lnTo>
                      <a:pt x="163" y="202"/>
                    </a:lnTo>
                    <a:lnTo>
                      <a:pt x="103" y="229"/>
                    </a:lnTo>
                    <a:lnTo>
                      <a:pt x="54" y="256"/>
                    </a:lnTo>
                    <a:lnTo>
                      <a:pt x="22" y="294"/>
                    </a:lnTo>
                    <a:lnTo>
                      <a:pt x="0" y="332"/>
                    </a:lnTo>
                    <a:lnTo>
                      <a:pt x="0" y="332"/>
                    </a:lnTo>
                    <a:close/>
                  </a:path>
                </a:pathLst>
              </a:custGeom>
              <a:gradFill rotWithShape="0">
                <a:gsLst>
                  <a:gs pos="0">
                    <a:schemeClr val="bg1">
                      <a:gamma/>
                      <a:shade val="87843"/>
                      <a:invGamma/>
                    </a:schemeClr>
                  </a:gs>
                  <a:gs pos="100000">
                    <a:schemeClr val="bg1"/>
                  </a:gs>
                </a:gsLst>
                <a:lin ang="2700000" scaled="1"/>
              </a:gradFill>
              <a:ln w="9525">
                <a:noFill/>
                <a:round/>
                <a:headEnd/>
                <a:tailEnd/>
              </a:ln>
            </p:spPr>
            <p:txBody>
              <a:bodyPr/>
              <a:lstStyle/>
              <a:p>
                <a:endParaRPr lang="en-US"/>
              </a:p>
            </p:txBody>
          </p:sp>
        </p:grpSp>
        <p:sp>
          <p:nvSpPr>
            <p:cNvPr id="83977" name="Freeform 9"/>
            <p:cNvSpPr>
              <a:spLocks/>
            </p:cNvSpPr>
            <p:nvPr/>
          </p:nvSpPr>
          <p:spPr bwMode="hidden">
            <a:xfrm>
              <a:off x="3322" y="1341"/>
              <a:ext cx="1825" cy="1537"/>
            </a:xfrm>
            <a:custGeom>
              <a:avLst/>
              <a:gdLst/>
              <a:ahLst/>
              <a:cxnLst>
                <a:cxn ang="0">
                  <a:pos x="982" y="1061"/>
                </a:cxn>
                <a:cxn ang="0">
                  <a:pos x="1357" y="1012"/>
                </a:cxn>
                <a:cxn ang="0">
                  <a:pos x="1666" y="957"/>
                </a:cxn>
                <a:cxn ang="0">
                  <a:pos x="1916" y="897"/>
                </a:cxn>
                <a:cxn ang="0">
                  <a:pos x="2100" y="832"/>
                </a:cxn>
                <a:cxn ang="0">
                  <a:pos x="2220" y="756"/>
                </a:cxn>
                <a:cxn ang="0">
                  <a:pos x="2285" y="669"/>
                </a:cxn>
                <a:cxn ang="0">
                  <a:pos x="2290" y="560"/>
                </a:cxn>
                <a:cxn ang="0">
                  <a:pos x="2241" y="457"/>
                </a:cxn>
                <a:cxn ang="0">
                  <a:pos x="2144" y="364"/>
                </a:cxn>
                <a:cxn ang="0">
                  <a:pos x="2008" y="277"/>
                </a:cxn>
                <a:cxn ang="0">
                  <a:pos x="1769" y="157"/>
                </a:cxn>
                <a:cxn ang="0">
                  <a:pos x="1612" y="92"/>
                </a:cxn>
                <a:cxn ang="0">
                  <a:pos x="1476" y="43"/>
                </a:cxn>
                <a:cxn ang="0">
                  <a:pos x="1384" y="10"/>
                </a:cxn>
                <a:cxn ang="0">
                  <a:pos x="1346" y="0"/>
                </a:cxn>
                <a:cxn ang="0">
                  <a:pos x="1655" y="119"/>
                </a:cxn>
                <a:cxn ang="0">
                  <a:pos x="1948" y="255"/>
                </a:cxn>
                <a:cxn ang="0">
                  <a:pos x="2068" y="326"/>
                </a:cxn>
                <a:cxn ang="0">
                  <a:pos x="2171" y="402"/>
                </a:cxn>
                <a:cxn ang="0">
                  <a:pos x="2236" y="478"/>
                </a:cxn>
                <a:cxn ang="0">
                  <a:pos x="2263" y="560"/>
                </a:cxn>
                <a:cxn ang="0">
                  <a:pos x="2241" y="636"/>
                </a:cxn>
                <a:cxn ang="0">
                  <a:pos x="2171" y="702"/>
                </a:cxn>
                <a:cxn ang="0">
                  <a:pos x="2062" y="756"/>
                </a:cxn>
                <a:cxn ang="0">
                  <a:pos x="1921" y="800"/>
                </a:cxn>
                <a:cxn ang="0">
                  <a:pos x="1748" y="843"/>
                </a:cxn>
                <a:cxn ang="0">
                  <a:pos x="1351" y="908"/>
                </a:cxn>
                <a:cxn ang="0">
                  <a:pos x="923" y="968"/>
                </a:cxn>
                <a:cxn ang="0">
                  <a:pos x="521" y="1028"/>
                </a:cxn>
                <a:cxn ang="0">
                  <a:pos x="353" y="1066"/>
                </a:cxn>
                <a:cxn ang="0">
                  <a:pos x="206" y="1104"/>
                </a:cxn>
                <a:cxn ang="0">
                  <a:pos x="92" y="1148"/>
                </a:cxn>
                <a:cxn ang="0">
                  <a:pos x="22" y="1202"/>
                </a:cxn>
                <a:cxn ang="0">
                  <a:pos x="0" y="1262"/>
                </a:cxn>
                <a:cxn ang="0">
                  <a:pos x="27" y="1327"/>
                </a:cxn>
                <a:cxn ang="0">
                  <a:pos x="98" y="1382"/>
                </a:cxn>
                <a:cxn ang="0">
                  <a:pos x="196" y="1425"/>
                </a:cxn>
                <a:cxn ang="0">
                  <a:pos x="326" y="1469"/>
                </a:cxn>
                <a:cxn ang="0">
                  <a:pos x="217" y="1414"/>
                </a:cxn>
                <a:cxn ang="0">
                  <a:pos x="147" y="1360"/>
                </a:cxn>
                <a:cxn ang="0">
                  <a:pos x="120" y="1306"/>
                </a:cxn>
                <a:cxn ang="0">
                  <a:pos x="141" y="1257"/>
                </a:cxn>
                <a:cxn ang="0">
                  <a:pos x="212" y="1208"/>
                </a:cxn>
                <a:cxn ang="0">
                  <a:pos x="342" y="1164"/>
                </a:cxn>
                <a:cxn ang="0">
                  <a:pos x="527" y="1121"/>
                </a:cxn>
                <a:cxn ang="0">
                  <a:pos x="771" y="1088"/>
                </a:cxn>
              </a:cxnLst>
              <a:rect l="0" t="0" r="r" b="b"/>
              <a:pathLst>
                <a:path w="2296" h="1469">
                  <a:moveTo>
                    <a:pt x="771" y="1088"/>
                  </a:moveTo>
                  <a:lnTo>
                    <a:pt x="982" y="1061"/>
                  </a:lnTo>
                  <a:lnTo>
                    <a:pt x="1178" y="1034"/>
                  </a:lnTo>
                  <a:lnTo>
                    <a:pt x="1357" y="1012"/>
                  </a:lnTo>
                  <a:lnTo>
                    <a:pt x="1520" y="985"/>
                  </a:lnTo>
                  <a:lnTo>
                    <a:pt x="1666" y="957"/>
                  </a:lnTo>
                  <a:lnTo>
                    <a:pt x="1796" y="930"/>
                  </a:lnTo>
                  <a:lnTo>
                    <a:pt x="1916" y="897"/>
                  </a:lnTo>
                  <a:lnTo>
                    <a:pt x="2013" y="870"/>
                  </a:lnTo>
                  <a:lnTo>
                    <a:pt x="2100" y="832"/>
                  </a:lnTo>
                  <a:lnTo>
                    <a:pt x="2171" y="800"/>
                  </a:lnTo>
                  <a:lnTo>
                    <a:pt x="2220" y="756"/>
                  </a:lnTo>
                  <a:lnTo>
                    <a:pt x="2263" y="712"/>
                  </a:lnTo>
                  <a:lnTo>
                    <a:pt x="2285" y="669"/>
                  </a:lnTo>
                  <a:lnTo>
                    <a:pt x="2296" y="614"/>
                  </a:lnTo>
                  <a:lnTo>
                    <a:pt x="2290" y="560"/>
                  </a:lnTo>
                  <a:lnTo>
                    <a:pt x="2269" y="500"/>
                  </a:lnTo>
                  <a:lnTo>
                    <a:pt x="2241" y="457"/>
                  </a:lnTo>
                  <a:lnTo>
                    <a:pt x="2198" y="408"/>
                  </a:lnTo>
                  <a:lnTo>
                    <a:pt x="2144" y="364"/>
                  </a:lnTo>
                  <a:lnTo>
                    <a:pt x="2079" y="321"/>
                  </a:lnTo>
                  <a:lnTo>
                    <a:pt x="2008" y="277"/>
                  </a:lnTo>
                  <a:lnTo>
                    <a:pt x="1927" y="234"/>
                  </a:lnTo>
                  <a:lnTo>
                    <a:pt x="1769" y="157"/>
                  </a:lnTo>
                  <a:lnTo>
                    <a:pt x="1688" y="125"/>
                  </a:lnTo>
                  <a:lnTo>
                    <a:pt x="1612" y="92"/>
                  </a:lnTo>
                  <a:lnTo>
                    <a:pt x="1536" y="65"/>
                  </a:lnTo>
                  <a:lnTo>
                    <a:pt x="1476" y="43"/>
                  </a:lnTo>
                  <a:lnTo>
                    <a:pt x="1422" y="27"/>
                  </a:lnTo>
                  <a:lnTo>
                    <a:pt x="1384" y="10"/>
                  </a:lnTo>
                  <a:lnTo>
                    <a:pt x="1357" y="5"/>
                  </a:lnTo>
                  <a:lnTo>
                    <a:pt x="1346" y="0"/>
                  </a:lnTo>
                  <a:lnTo>
                    <a:pt x="1498" y="54"/>
                  </a:lnTo>
                  <a:lnTo>
                    <a:pt x="1655" y="119"/>
                  </a:lnTo>
                  <a:lnTo>
                    <a:pt x="1807" y="185"/>
                  </a:lnTo>
                  <a:lnTo>
                    <a:pt x="1948" y="255"/>
                  </a:lnTo>
                  <a:lnTo>
                    <a:pt x="2013" y="288"/>
                  </a:lnTo>
                  <a:lnTo>
                    <a:pt x="2068" y="326"/>
                  </a:lnTo>
                  <a:lnTo>
                    <a:pt x="2122" y="364"/>
                  </a:lnTo>
                  <a:lnTo>
                    <a:pt x="2171" y="402"/>
                  </a:lnTo>
                  <a:lnTo>
                    <a:pt x="2209" y="440"/>
                  </a:lnTo>
                  <a:lnTo>
                    <a:pt x="2236" y="478"/>
                  </a:lnTo>
                  <a:lnTo>
                    <a:pt x="2252" y="522"/>
                  </a:lnTo>
                  <a:lnTo>
                    <a:pt x="2263" y="560"/>
                  </a:lnTo>
                  <a:lnTo>
                    <a:pt x="2258" y="598"/>
                  </a:lnTo>
                  <a:lnTo>
                    <a:pt x="2241" y="636"/>
                  </a:lnTo>
                  <a:lnTo>
                    <a:pt x="2214" y="669"/>
                  </a:lnTo>
                  <a:lnTo>
                    <a:pt x="2171" y="702"/>
                  </a:lnTo>
                  <a:lnTo>
                    <a:pt x="2122" y="729"/>
                  </a:lnTo>
                  <a:lnTo>
                    <a:pt x="2062" y="756"/>
                  </a:lnTo>
                  <a:lnTo>
                    <a:pt x="1997" y="778"/>
                  </a:lnTo>
                  <a:lnTo>
                    <a:pt x="1921" y="800"/>
                  </a:lnTo>
                  <a:lnTo>
                    <a:pt x="1834" y="821"/>
                  </a:lnTo>
                  <a:lnTo>
                    <a:pt x="1748" y="843"/>
                  </a:lnTo>
                  <a:lnTo>
                    <a:pt x="1552" y="876"/>
                  </a:lnTo>
                  <a:lnTo>
                    <a:pt x="1351" y="908"/>
                  </a:lnTo>
                  <a:lnTo>
                    <a:pt x="1134" y="941"/>
                  </a:lnTo>
                  <a:lnTo>
                    <a:pt x="923" y="968"/>
                  </a:lnTo>
                  <a:lnTo>
                    <a:pt x="716" y="995"/>
                  </a:lnTo>
                  <a:lnTo>
                    <a:pt x="521" y="1028"/>
                  </a:lnTo>
                  <a:lnTo>
                    <a:pt x="434" y="1044"/>
                  </a:lnTo>
                  <a:lnTo>
                    <a:pt x="353" y="1066"/>
                  </a:lnTo>
                  <a:lnTo>
                    <a:pt x="277" y="1082"/>
                  </a:lnTo>
                  <a:lnTo>
                    <a:pt x="206" y="1104"/>
                  </a:lnTo>
                  <a:lnTo>
                    <a:pt x="147" y="1126"/>
                  </a:lnTo>
                  <a:lnTo>
                    <a:pt x="92" y="1148"/>
                  </a:lnTo>
                  <a:lnTo>
                    <a:pt x="54" y="1175"/>
                  </a:lnTo>
                  <a:lnTo>
                    <a:pt x="22" y="1202"/>
                  </a:lnTo>
                  <a:lnTo>
                    <a:pt x="6" y="1229"/>
                  </a:lnTo>
                  <a:lnTo>
                    <a:pt x="0" y="1262"/>
                  </a:lnTo>
                  <a:lnTo>
                    <a:pt x="11" y="1295"/>
                  </a:lnTo>
                  <a:lnTo>
                    <a:pt x="27" y="1327"/>
                  </a:lnTo>
                  <a:lnTo>
                    <a:pt x="54" y="1355"/>
                  </a:lnTo>
                  <a:lnTo>
                    <a:pt x="98" y="1382"/>
                  </a:lnTo>
                  <a:lnTo>
                    <a:pt x="141" y="1404"/>
                  </a:lnTo>
                  <a:lnTo>
                    <a:pt x="196" y="1425"/>
                  </a:lnTo>
                  <a:lnTo>
                    <a:pt x="261" y="1447"/>
                  </a:lnTo>
                  <a:lnTo>
                    <a:pt x="326" y="1469"/>
                  </a:lnTo>
                  <a:lnTo>
                    <a:pt x="266" y="1442"/>
                  </a:lnTo>
                  <a:lnTo>
                    <a:pt x="217" y="1414"/>
                  </a:lnTo>
                  <a:lnTo>
                    <a:pt x="174" y="1387"/>
                  </a:lnTo>
                  <a:lnTo>
                    <a:pt x="147" y="1360"/>
                  </a:lnTo>
                  <a:lnTo>
                    <a:pt x="125" y="1333"/>
                  </a:lnTo>
                  <a:lnTo>
                    <a:pt x="120" y="1306"/>
                  </a:lnTo>
                  <a:lnTo>
                    <a:pt x="125" y="1278"/>
                  </a:lnTo>
                  <a:lnTo>
                    <a:pt x="141" y="1257"/>
                  </a:lnTo>
                  <a:lnTo>
                    <a:pt x="174" y="1229"/>
                  </a:lnTo>
                  <a:lnTo>
                    <a:pt x="212" y="1208"/>
                  </a:lnTo>
                  <a:lnTo>
                    <a:pt x="272" y="1186"/>
                  </a:lnTo>
                  <a:lnTo>
                    <a:pt x="342" y="1164"/>
                  </a:lnTo>
                  <a:lnTo>
                    <a:pt x="423" y="1142"/>
                  </a:lnTo>
                  <a:lnTo>
                    <a:pt x="527" y="1121"/>
                  </a:lnTo>
                  <a:lnTo>
                    <a:pt x="641" y="1104"/>
                  </a:lnTo>
                  <a:lnTo>
                    <a:pt x="771" y="1088"/>
                  </a:lnTo>
                  <a:lnTo>
                    <a:pt x="771" y="1088"/>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endParaRPr lang="en-US"/>
            </a:p>
          </p:txBody>
        </p:sp>
        <p:sp>
          <p:nvSpPr>
            <p:cNvPr id="83978" name="Freeform 10"/>
            <p:cNvSpPr>
              <a:spLocks/>
            </p:cNvSpPr>
            <p:nvPr/>
          </p:nvSpPr>
          <p:spPr bwMode="hidden">
            <a:xfrm>
              <a:off x="0" y="0"/>
              <a:ext cx="5758" cy="1776"/>
            </a:xfrm>
            <a:custGeom>
              <a:avLst/>
              <a:gdLst/>
              <a:ahLst/>
              <a:cxnLst>
                <a:cxn ang="0">
                  <a:pos x="0" y="0"/>
                </a:cxn>
                <a:cxn ang="0">
                  <a:pos x="0" y="1906"/>
                </a:cxn>
                <a:cxn ang="0">
                  <a:pos x="5740" y="1906"/>
                </a:cxn>
                <a:cxn ang="0">
                  <a:pos x="5740" y="0"/>
                </a:cxn>
                <a:cxn ang="0">
                  <a:pos x="0" y="0"/>
                </a:cxn>
                <a:cxn ang="0">
                  <a:pos x="0" y="0"/>
                </a:cxn>
              </a:cxnLst>
              <a:rect l="0" t="0" r="r" b="b"/>
              <a:pathLst>
                <a:path w="5740" h="1906">
                  <a:moveTo>
                    <a:pt x="0" y="0"/>
                  </a:moveTo>
                  <a:lnTo>
                    <a:pt x="0" y="1906"/>
                  </a:lnTo>
                  <a:lnTo>
                    <a:pt x="5740" y="1906"/>
                  </a:lnTo>
                  <a:lnTo>
                    <a:pt x="5740" y="0"/>
                  </a:lnTo>
                  <a:lnTo>
                    <a:pt x="0" y="0"/>
                  </a:lnTo>
                  <a:lnTo>
                    <a:pt x="0" y="0"/>
                  </a:lnTo>
                  <a:close/>
                </a:path>
              </a:pathLst>
            </a:custGeom>
            <a:gradFill rotWithShape="0">
              <a:gsLst>
                <a:gs pos="0">
                  <a:schemeClr val="bg2"/>
                </a:gs>
                <a:gs pos="100000">
                  <a:schemeClr val="bg1"/>
                </a:gs>
              </a:gsLst>
              <a:lin ang="5400000" scaled="1"/>
            </a:gradFill>
            <a:ln w="9525">
              <a:noFill/>
              <a:round/>
              <a:headEnd/>
              <a:tailEnd/>
            </a:ln>
          </p:spPr>
          <p:txBody>
            <a:bodyPr/>
            <a:lstStyle/>
            <a:p>
              <a:endParaRPr lang="en-US"/>
            </a:p>
          </p:txBody>
        </p:sp>
      </p:grpSp>
      <p:sp>
        <p:nvSpPr>
          <p:cNvPr id="83979" name="Rectangle 11"/>
          <p:cNvSpPr>
            <a:spLocks noGrp="1" noChangeArrowheads="1"/>
          </p:cNvSpPr>
          <p:nvPr>
            <p:ph type="ctrTitle" sz="quarter"/>
          </p:nvPr>
        </p:nvSpPr>
        <p:spPr>
          <a:xfrm>
            <a:off x="685800" y="1736725"/>
            <a:ext cx="7772400" cy="1920875"/>
          </a:xfrm>
        </p:spPr>
        <p:txBody>
          <a:bodyPr/>
          <a:lstStyle>
            <a:lvl1pPr>
              <a:defRPr sz="6000"/>
            </a:lvl1pPr>
          </a:lstStyle>
          <a:p>
            <a:r>
              <a:rPr lang="en-US"/>
              <a:t>Click to edit Master title style</a:t>
            </a:r>
          </a:p>
        </p:txBody>
      </p:sp>
      <p:sp>
        <p:nvSpPr>
          <p:cNvPr id="83980" name="Rectangle 12"/>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83981" name="Rectangle 13"/>
          <p:cNvSpPr>
            <a:spLocks noGrp="1" noChangeArrowheads="1"/>
          </p:cNvSpPr>
          <p:nvPr>
            <p:ph type="dt" sz="quarter" idx="2"/>
          </p:nvPr>
        </p:nvSpPr>
        <p:spPr>
          <a:xfrm>
            <a:off x="457200" y="6248400"/>
            <a:ext cx="2133600" cy="476250"/>
          </a:xfrm>
        </p:spPr>
        <p:txBody>
          <a:bodyPr/>
          <a:lstStyle>
            <a:lvl1pPr>
              <a:defRPr/>
            </a:lvl1pPr>
          </a:lstStyle>
          <a:p>
            <a:fld id="{B8DF59E6-B9EA-484E-A79F-AE407FD73483}" type="datetimeFigureOut">
              <a:rPr lang="en-US"/>
              <a:pPr/>
              <a:t>11/4/2010</a:t>
            </a:fld>
            <a:endParaRPr lang="en-US"/>
          </a:p>
        </p:txBody>
      </p:sp>
      <p:sp>
        <p:nvSpPr>
          <p:cNvPr id="83982" name="Rectangle 14"/>
          <p:cNvSpPr>
            <a:spLocks noGrp="1" noChangeArrowheads="1"/>
          </p:cNvSpPr>
          <p:nvPr>
            <p:ph type="ftr" sz="quarter" idx="3"/>
          </p:nvPr>
        </p:nvSpPr>
        <p:spPr>
          <a:xfrm>
            <a:off x="3124200" y="6251575"/>
            <a:ext cx="2895600" cy="476250"/>
          </a:xfrm>
        </p:spPr>
        <p:txBody>
          <a:bodyPr/>
          <a:lstStyle>
            <a:lvl1pPr>
              <a:defRPr/>
            </a:lvl1pPr>
          </a:lstStyle>
          <a:p>
            <a:endParaRPr lang="en-US"/>
          </a:p>
        </p:txBody>
      </p:sp>
      <p:sp>
        <p:nvSpPr>
          <p:cNvPr id="83983" name="Rectangle 15"/>
          <p:cNvSpPr>
            <a:spLocks noGrp="1" noChangeArrowheads="1"/>
          </p:cNvSpPr>
          <p:nvPr>
            <p:ph type="sldNum" sz="quarter" idx="4"/>
          </p:nvPr>
        </p:nvSpPr>
        <p:spPr>
          <a:xfrm>
            <a:off x="6553200" y="6254750"/>
            <a:ext cx="2133600" cy="476250"/>
          </a:xfrm>
        </p:spPr>
        <p:txBody>
          <a:bodyPr/>
          <a:lstStyle>
            <a:lvl1pPr>
              <a:defRPr/>
            </a:lvl1pPr>
          </a:lstStyle>
          <a:p>
            <a:fld id="{AECAE826-C954-4747-8BAE-6CAA0170E937}" type="slidenum">
              <a:rPr lang="en-US"/>
              <a:pPr/>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813D9BF7-0E60-4C96-9315-4F9B2E12EDEA}" type="datetimeFigureOut">
              <a:rPr lang="en-US"/>
              <a:pPr/>
              <a:t>11/4/2010</a:t>
            </a:fld>
            <a:endParaRPr lang="en-US"/>
          </a:p>
        </p:txBody>
      </p:sp>
      <p:sp>
        <p:nvSpPr>
          <p:cNvPr id="5" name="Slide Number Placeholder 4"/>
          <p:cNvSpPr>
            <a:spLocks noGrp="1"/>
          </p:cNvSpPr>
          <p:nvPr>
            <p:ph type="sldNum" sz="quarter" idx="11"/>
          </p:nvPr>
        </p:nvSpPr>
        <p:spPr/>
        <p:txBody>
          <a:bodyPr/>
          <a:lstStyle>
            <a:lvl1pPr>
              <a:defRPr/>
            </a:lvl1pPr>
          </a:lstStyle>
          <a:p>
            <a:fld id="{1D2151C5-6C12-4475-8BC2-DEC044C7BA94}" type="slidenum">
              <a:rPr lang="en-US"/>
              <a:pPr/>
              <a:t>‹#›</a:t>
            </a:fld>
            <a:endParaRPr lang="en-US"/>
          </a:p>
        </p:txBody>
      </p:sp>
      <p:sp>
        <p:nvSpPr>
          <p:cNvPr id="6" name="Footer Placeholder 5"/>
          <p:cNvSpPr>
            <a:spLocks noGrp="1"/>
          </p:cNvSpPr>
          <p:nvPr>
            <p:ph type="ftr" sz="quarter" idx="12"/>
          </p:nvPr>
        </p:nvSpPr>
        <p:spPr/>
        <p:txBody>
          <a:bodyPr/>
          <a:lstStyle>
            <a:lvl1pPr>
              <a:defRPr/>
            </a:lvl1pPr>
          </a:lstStyle>
          <a:p>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95C6B4EB-8DA9-4265-8FE2-7B0BACE377B5}" type="datetimeFigureOut">
              <a:rPr lang="en-US"/>
              <a:pPr/>
              <a:t>11/4/2010</a:t>
            </a:fld>
            <a:endParaRPr lang="en-US"/>
          </a:p>
        </p:txBody>
      </p:sp>
      <p:sp>
        <p:nvSpPr>
          <p:cNvPr id="5" name="Slide Number Placeholder 4"/>
          <p:cNvSpPr>
            <a:spLocks noGrp="1"/>
          </p:cNvSpPr>
          <p:nvPr>
            <p:ph type="sldNum" sz="quarter" idx="11"/>
          </p:nvPr>
        </p:nvSpPr>
        <p:spPr/>
        <p:txBody>
          <a:bodyPr/>
          <a:lstStyle>
            <a:lvl1pPr>
              <a:defRPr/>
            </a:lvl1pPr>
          </a:lstStyle>
          <a:p>
            <a:fld id="{2BE625C9-9EFA-4671-8D23-C5AD89A2E035}" type="slidenum">
              <a:rPr lang="en-US"/>
              <a:pPr/>
              <a:t>‹#›</a:t>
            </a:fld>
            <a:endParaRPr lang="en-US"/>
          </a:p>
        </p:txBody>
      </p:sp>
      <p:sp>
        <p:nvSpPr>
          <p:cNvPr id="6" name="Footer Placeholder 5"/>
          <p:cNvSpPr>
            <a:spLocks noGrp="1"/>
          </p:cNvSpPr>
          <p:nvPr>
            <p:ph type="ftr" sz="quarter" idx="12"/>
          </p:nvPr>
        </p:nvSpPr>
        <p:spPr/>
        <p:txBody>
          <a:bodyPr/>
          <a:lstStyle>
            <a:lvl1pPr>
              <a:defRPr/>
            </a:lvl1pPr>
          </a:lstStyle>
          <a:p>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A043A28D-9F23-4660-B923-340E64083426}" type="datetimeFigureOut">
              <a:rPr lang="en-US"/>
              <a:pPr/>
              <a:t>11/4/2010</a:t>
            </a:fld>
            <a:endParaRPr lang="en-US"/>
          </a:p>
        </p:txBody>
      </p:sp>
      <p:sp>
        <p:nvSpPr>
          <p:cNvPr id="5" name="Slide Number Placeholder 4"/>
          <p:cNvSpPr>
            <a:spLocks noGrp="1"/>
          </p:cNvSpPr>
          <p:nvPr>
            <p:ph type="sldNum" sz="quarter" idx="11"/>
          </p:nvPr>
        </p:nvSpPr>
        <p:spPr/>
        <p:txBody>
          <a:bodyPr/>
          <a:lstStyle>
            <a:lvl1pPr>
              <a:defRPr/>
            </a:lvl1pPr>
          </a:lstStyle>
          <a:p>
            <a:fld id="{5A2E8A25-B80C-48EE-853F-6B7680E08685}" type="slidenum">
              <a:rPr lang="en-US"/>
              <a:pPr/>
              <a:t>‹#›</a:t>
            </a:fld>
            <a:endParaRPr lang="en-US"/>
          </a:p>
        </p:txBody>
      </p:sp>
      <p:sp>
        <p:nvSpPr>
          <p:cNvPr id="6" name="Footer Placeholder 5"/>
          <p:cNvSpPr>
            <a:spLocks noGrp="1"/>
          </p:cNvSpPr>
          <p:nvPr>
            <p:ph type="ftr" sz="quarter" idx="12"/>
          </p:nvPr>
        </p:nvSpPr>
        <p:spPr/>
        <p:txBody>
          <a:bodyPr/>
          <a:lstStyle>
            <a:lvl1pPr>
              <a:defRPr/>
            </a:lvl1pPr>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fld id="{8B05A74C-CFF3-4468-97D2-16ADD1EC6080}" type="datetimeFigureOut">
              <a:rPr lang="en-US"/>
              <a:pPr/>
              <a:t>11/4/2010</a:t>
            </a:fld>
            <a:endParaRPr lang="en-US"/>
          </a:p>
        </p:txBody>
      </p:sp>
      <p:sp>
        <p:nvSpPr>
          <p:cNvPr id="5" name="Slide Number Placeholder 4"/>
          <p:cNvSpPr>
            <a:spLocks noGrp="1"/>
          </p:cNvSpPr>
          <p:nvPr>
            <p:ph type="sldNum" sz="quarter" idx="11"/>
          </p:nvPr>
        </p:nvSpPr>
        <p:spPr/>
        <p:txBody>
          <a:bodyPr/>
          <a:lstStyle>
            <a:lvl1pPr>
              <a:defRPr/>
            </a:lvl1pPr>
          </a:lstStyle>
          <a:p>
            <a:fld id="{B9631642-06AC-4E7F-A25D-160E60B19C90}" type="slidenum">
              <a:rPr lang="en-US"/>
              <a:pPr/>
              <a:t>‹#›</a:t>
            </a:fld>
            <a:endParaRPr lang="en-US"/>
          </a:p>
        </p:txBody>
      </p:sp>
      <p:sp>
        <p:nvSpPr>
          <p:cNvPr id="6" name="Footer Placeholder 5"/>
          <p:cNvSpPr>
            <a:spLocks noGrp="1"/>
          </p:cNvSpPr>
          <p:nvPr>
            <p:ph type="ftr" sz="quarter" idx="12"/>
          </p:nvPr>
        </p:nvSpPr>
        <p:spPr/>
        <p:txBody>
          <a:bodyPr/>
          <a:lstStyle>
            <a:lvl1pPr>
              <a:defRPr/>
            </a:lvl1pPr>
          </a:lstStyle>
          <a:p>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fld id="{FD3E7A0E-F6E4-4885-AD7D-0EEFB934A695}" type="datetimeFigureOut">
              <a:rPr lang="en-US"/>
              <a:pPr/>
              <a:t>11/4/2010</a:t>
            </a:fld>
            <a:endParaRPr lang="en-US"/>
          </a:p>
        </p:txBody>
      </p:sp>
      <p:sp>
        <p:nvSpPr>
          <p:cNvPr id="6" name="Slide Number Placeholder 5"/>
          <p:cNvSpPr>
            <a:spLocks noGrp="1"/>
          </p:cNvSpPr>
          <p:nvPr>
            <p:ph type="sldNum" sz="quarter" idx="11"/>
          </p:nvPr>
        </p:nvSpPr>
        <p:spPr/>
        <p:txBody>
          <a:bodyPr/>
          <a:lstStyle>
            <a:lvl1pPr>
              <a:defRPr/>
            </a:lvl1pPr>
          </a:lstStyle>
          <a:p>
            <a:fld id="{D9DD746A-F63A-40A3-8C3B-029472361089}" type="slidenum">
              <a:rPr lang="en-US"/>
              <a:pPr/>
              <a:t>‹#›</a:t>
            </a:fld>
            <a:endParaRPr lang="en-US"/>
          </a:p>
        </p:txBody>
      </p:sp>
      <p:sp>
        <p:nvSpPr>
          <p:cNvPr id="7" name="Footer Placeholder 6"/>
          <p:cNvSpPr>
            <a:spLocks noGrp="1"/>
          </p:cNvSpPr>
          <p:nvPr>
            <p:ph type="ftr" sz="quarter" idx="12"/>
          </p:nvPr>
        </p:nvSpPr>
        <p:spPr/>
        <p:txBody>
          <a:bodyPr/>
          <a:lstStyle>
            <a:lvl1pPr>
              <a:defRPr/>
            </a:lvl1pPr>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fld id="{F08EFD6C-317E-48EF-8356-EA59788726B2}" type="datetimeFigureOut">
              <a:rPr lang="en-US"/>
              <a:pPr/>
              <a:t>11/4/2010</a:t>
            </a:fld>
            <a:endParaRPr lang="en-US"/>
          </a:p>
        </p:txBody>
      </p:sp>
      <p:sp>
        <p:nvSpPr>
          <p:cNvPr id="8" name="Slide Number Placeholder 7"/>
          <p:cNvSpPr>
            <a:spLocks noGrp="1"/>
          </p:cNvSpPr>
          <p:nvPr>
            <p:ph type="sldNum" sz="quarter" idx="11"/>
          </p:nvPr>
        </p:nvSpPr>
        <p:spPr/>
        <p:txBody>
          <a:bodyPr/>
          <a:lstStyle>
            <a:lvl1pPr>
              <a:defRPr/>
            </a:lvl1pPr>
          </a:lstStyle>
          <a:p>
            <a:fld id="{6FAE9168-93AD-4BF7-9948-8D7CB074AD7D}" type="slidenum">
              <a:rPr lang="en-US"/>
              <a:pPr/>
              <a:t>‹#›</a:t>
            </a:fld>
            <a:endParaRPr lang="en-US"/>
          </a:p>
        </p:txBody>
      </p:sp>
      <p:sp>
        <p:nvSpPr>
          <p:cNvPr id="9" name="Footer Placeholder 8"/>
          <p:cNvSpPr>
            <a:spLocks noGrp="1"/>
          </p:cNvSpPr>
          <p:nvPr>
            <p:ph type="ftr" sz="quarter" idx="12"/>
          </p:nvPr>
        </p:nvSpPr>
        <p:spPr/>
        <p:txBody>
          <a:bodyPr/>
          <a:lstStyle>
            <a:lvl1pPr>
              <a:defRPr/>
            </a:lvl1p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fld id="{BC2593E4-ACC0-4703-A6F4-F1244BB487D6}" type="datetimeFigureOut">
              <a:rPr lang="en-US"/>
              <a:pPr/>
              <a:t>11/4/2010</a:t>
            </a:fld>
            <a:endParaRPr lang="en-US"/>
          </a:p>
        </p:txBody>
      </p:sp>
      <p:sp>
        <p:nvSpPr>
          <p:cNvPr id="4" name="Slide Number Placeholder 3"/>
          <p:cNvSpPr>
            <a:spLocks noGrp="1"/>
          </p:cNvSpPr>
          <p:nvPr>
            <p:ph type="sldNum" sz="quarter" idx="11"/>
          </p:nvPr>
        </p:nvSpPr>
        <p:spPr/>
        <p:txBody>
          <a:bodyPr/>
          <a:lstStyle>
            <a:lvl1pPr>
              <a:defRPr/>
            </a:lvl1pPr>
          </a:lstStyle>
          <a:p>
            <a:fld id="{61ECBBB1-A5BA-4EF3-A32E-B3830DF5B875}" type="slidenum">
              <a:rPr lang="en-US"/>
              <a:pPr/>
              <a:t>‹#›</a:t>
            </a:fld>
            <a:endParaRPr lang="en-US"/>
          </a:p>
        </p:txBody>
      </p:sp>
      <p:sp>
        <p:nvSpPr>
          <p:cNvPr id="5" name="Footer Placeholder 4"/>
          <p:cNvSpPr>
            <a:spLocks noGrp="1"/>
          </p:cNvSpPr>
          <p:nvPr>
            <p:ph type="ftr" sz="quarter" idx="12"/>
          </p:nvPr>
        </p:nvSpPr>
        <p:spPr/>
        <p:txBody>
          <a:bodyPr/>
          <a:lstStyle>
            <a:lvl1pPr>
              <a:defRPr/>
            </a:lvl1p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81BAFBAE-6D16-4D4B-B345-0E44ACC8604F}" type="datetimeFigureOut">
              <a:rPr lang="en-US"/>
              <a:pPr/>
              <a:t>11/4/2010</a:t>
            </a:fld>
            <a:endParaRPr lang="en-US"/>
          </a:p>
        </p:txBody>
      </p:sp>
      <p:sp>
        <p:nvSpPr>
          <p:cNvPr id="3" name="Slide Number Placeholder 2"/>
          <p:cNvSpPr>
            <a:spLocks noGrp="1"/>
          </p:cNvSpPr>
          <p:nvPr>
            <p:ph type="sldNum" sz="quarter" idx="11"/>
          </p:nvPr>
        </p:nvSpPr>
        <p:spPr/>
        <p:txBody>
          <a:bodyPr/>
          <a:lstStyle>
            <a:lvl1pPr>
              <a:defRPr/>
            </a:lvl1pPr>
          </a:lstStyle>
          <a:p>
            <a:fld id="{575EBB2A-F486-4136-AC0E-45FC7ACC3D27}" type="slidenum">
              <a:rPr lang="en-US"/>
              <a:pPr/>
              <a:t>‹#›</a:t>
            </a:fld>
            <a:endParaRPr lang="en-US"/>
          </a:p>
        </p:txBody>
      </p:sp>
      <p:sp>
        <p:nvSpPr>
          <p:cNvPr id="4" name="Footer Placeholder 3"/>
          <p:cNvSpPr>
            <a:spLocks noGrp="1"/>
          </p:cNvSpPr>
          <p:nvPr>
            <p:ph type="ftr" sz="quarter" idx="12"/>
          </p:nvPr>
        </p:nvSpPr>
        <p:spPr/>
        <p:txBody>
          <a:bodyPr/>
          <a:lstStyle>
            <a:lvl1pPr>
              <a:defRPr/>
            </a:lvl1p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fld id="{3951A299-4FE0-428B-8592-EE1712FB5E9B}" type="datetimeFigureOut">
              <a:rPr lang="en-US"/>
              <a:pPr/>
              <a:t>11/4/2010</a:t>
            </a:fld>
            <a:endParaRPr lang="en-US"/>
          </a:p>
        </p:txBody>
      </p:sp>
      <p:sp>
        <p:nvSpPr>
          <p:cNvPr id="6" name="Slide Number Placeholder 5"/>
          <p:cNvSpPr>
            <a:spLocks noGrp="1"/>
          </p:cNvSpPr>
          <p:nvPr>
            <p:ph type="sldNum" sz="quarter" idx="11"/>
          </p:nvPr>
        </p:nvSpPr>
        <p:spPr/>
        <p:txBody>
          <a:bodyPr/>
          <a:lstStyle>
            <a:lvl1pPr>
              <a:defRPr/>
            </a:lvl1pPr>
          </a:lstStyle>
          <a:p>
            <a:fld id="{8FC21365-FDDF-4CF9-9488-713539A34266}" type="slidenum">
              <a:rPr lang="en-US"/>
              <a:pPr/>
              <a:t>‹#›</a:t>
            </a:fld>
            <a:endParaRPr lang="en-US"/>
          </a:p>
        </p:txBody>
      </p:sp>
      <p:sp>
        <p:nvSpPr>
          <p:cNvPr id="7" name="Footer Placeholder 6"/>
          <p:cNvSpPr>
            <a:spLocks noGrp="1"/>
          </p:cNvSpPr>
          <p:nvPr>
            <p:ph type="ftr" sz="quarter" idx="12"/>
          </p:nvPr>
        </p:nvSpPr>
        <p:spPr/>
        <p:txBody>
          <a:bodyPr/>
          <a:lstStyle>
            <a:lvl1pPr>
              <a:defRPr/>
            </a:lvl1p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fld id="{E1587487-8444-48E0-A4B2-B8FA078DCAF0}" type="datetimeFigureOut">
              <a:rPr lang="en-US"/>
              <a:pPr/>
              <a:t>11/4/2010</a:t>
            </a:fld>
            <a:endParaRPr lang="en-US"/>
          </a:p>
        </p:txBody>
      </p:sp>
      <p:sp>
        <p:nvSpPr>
          <p:cNvPr id="6" name="Slide Number Placeholder 5"/>
          <p:cNvSpPr>
            <a:spLocks noGrp="1"/>
          </p:cNvSpPr>
          <p:nvPr>
            <p:ph type="sldNum" sz="quarter" idx="11"/>
          </p:nvPr>
        </p:nvSpPr>
        <p:spPr/>
        <p:txBody>
          <a:bodyPr/>
          <a:lstStyle>
            <a:lvl1pPr>
              <a:defRPr/>
            </a:lvl1pPr>
          </a:lstStyle>
          <a:p>
            <a:fld id="{C96B6040-62DF-4D63-A4C4-355EC018111D}" type="slidenum">
              <a:rPr lang="en-US"/>
              <a:pPr/>
              <a:t>‹#›</a:t>
            </a:fld>
            <a:endParaRPr lang="en-US"/>
          </a:p>
        </p:txBody>
      </p:sp>
      <p:sp>
        <p:nvSpPr>
          <p:cNvPr id="7" name="Footer Placeholder 6"/>
          <p:cNvSpPr>
            <a:spLocks noGrp="1"/>
          </p:cNvSpPr>
          <p:nvPr>
            <p:ph type="ftr" sz="quarter" idx="12"/>
          </p:nvPr>
        </p:nvSpPr>
        <p:spPr/>
        <p:txBody>
          <a:bodyPr/>
          <a:lstStyle>
            <a:lvl1pPr>
              <a:defRPr/>
            </a:lvl1p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2946" name="Rectangle 2"/>
          <p:cNvSpPr>
            <a:spLocks noGrp="1" noChangeArrowheads="1"/>
          </p:cNvSpPr>
          <p:nvPr>
            <p:ph type="dt" sz="half" idx="2"/>
          </p:nvPr>
        </p:nvSpPr>
        <p:spPr bwMode="auto">
          <a:xfrm>
            <a:off x="457200" y="625157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fld id="{7F10156A-327F-4B8A-89E2-E9B10B252DFC}" type="datetimeFigureOut">
              <a:rPr lang="en-US"/>
              <a:pPr/>
              <a:t>11/4/2010</a:t>
            </a:fld>
            <a:endParaRPr lang="en-US"/>
          </a:p>
        </p:txBody>
      </p:sp>
      <p:sp>
        <p:nvSpPr>
          <p:cNvPr id="82947" name="Rectangle 3"/>
          <p:cNvSpPr>
            <a:spLocks noGrp="1" noChangeArrowheads="1"/>
          </p:cNvSpPr>
          <p:nvPr>
            <p:ph type="sldNum" sz="quarter" idx="4"/>
          </p:nvPr>
        </p:nvSpPr>
        <p:spPr bwMode="auto">
          <a:xfrm>
            <a:off x="6553200" y="6248400"/>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fld id="{86A38E79-EFE4-493E-B444-103730B43297}" type="slidenum">
              <a:rPr lang="en-US"/>
              <a:pPr/>
              <a:t>‹#›</a:t>
            </a:fld>
            <a:endParaRPr lang="en-US"/>
          </a:p>
        </p:txBody>
      </p:sp>
      <p:grpSp>
        <p:nvGrpSpPr>
          <p:cNvPr id="82948" name="Group 4"/>
          <p:cNvGrpSpPr>
            <a:grpSpLocks/>
          </p:cNvGrpSpPr>
          <p:nvPr/>
        </p:nvGrpSpPr>
        <p:grpSpPr bwMode="auto">
          <a:xfrm>
            <a:off x="0" y="0"/>
            <a:ext cx="9140825" cy="6850063"/>
            <a:chOff x="0" y="0"/>
            <a:chExt cx="5758" cy="4315"/>
          </a:xfrm>
        </p:grpSpPr>
        <p:grpSp>
          <p:nvGrpSpPr>
            <p:cNvPr id="82949" name="Group 5"/>
            <p:cNvGrpSpPr>
              <a:grpSpLocks/>
            </p:cNvGrpSpPr>
            <p:nvPr userDrawn="1"/>
          </p:nvGrpSpPr>
          <p:grpSpPr bwMode="auto">
            <a:xfrm>
              <a:off x="1728" y="2230"/>
              <a:ext cx="4027" cy="2085"/>
              <a:chOff x="1728" y="2230"/>
              <a:chExt cx="4027" cy="2085"/>
            </a:xfrm>
          </p:grpSpPr>
          <p:sp>
            <p:nvSpPr>
              <p:cNvPr id="82950" name="Freeform 6"/>
              <p:cNvSpPr>
                <a:spLocks/>
              </p:cNvSpPr>
              <p:nvPr/>
            </p:nvSpPr>
            <p:spPr bwMode="hidden">
              <a:xfrm>
                <a:off x="1728" y="2644"/>
                <a:ext cx="2882" cy="1671"/>
              </a:xfrm>
              <a:custGeom>
                <a:avLst/>
                <a:gdLst/>
                <a:ahLst/>
                <a:cxnLst>
                  <a:cxn ang="0">
                    <a:pos x="2740" y="528"/>
                  </a:cxn>
                  <a:cxn ang="0">
                    <a:pos x="2632" y="484"/>
                  </a:cxn>
                  <a:cxn ang="0">
                    <a:pos x="2480" y="424"/>
                  </a:cxn>
                  <a:cxn ang="0">
                    <a:pos x="2203" y="343"/>
                  </a:cxn>
                  <a:cxn ang="0">
                    <a:pos x="1970" y="277"/>
                  </a:cxn>
                  <a:cxn ang="0">
                    <a:pos x="1807" y="212"/>
                  </a:cxn>
                  <a:cxn ang="0">
                    <a:pos x="1693" y="152"/>
                  </a:cxn>
                  <a:cxn ang="0">
                    <a:pos x="1628" y="103"/>
                  </a:cxn>
                  <a:cxn ang="0">
                    <a:pos x="1590" y="60"/>
                  </a:cxn>
                  <a:cxn ang="0">
                    <a:pos x="1579" y="27"/>
                  </a:cxn>
                  <a:cxn ang="0">
                    <a:pos x="1585" y="0"/>
                  </a:cxn>
                  <a:cxn ang="0">
                    <a:pos x="1557" y="49"/>
                  </a:cxn>
                  <a:cxn ang="0">
                    <a:pos x="1568" y="98"/>
                  </a:cxn>
                  <a:cxn ang="0">
                    <a:pos x="1617" y="141"/>
                  </a:cxn>
                  <a:cxn ang="0">
                    <a:pos x="1688" y="185"/>
                  </a:cxn>
                  <a:cxn ang="0">
                    <a:pos x="1791" y="228"/>
                  </a:cxn>
                  <a:cxn ang="0">
                    <a:pos x="2040" y="310"/>
                  </a:cxn>
                  <a:cxn ang="0">
                    <a:pos x="2285" y="381"/>
                  </a:cxn>
                  <a:cxn ang="0">
                    <a:pos x="2464" y="435"/>
                  </a:cxn>
                  <a:cxn ang="0">
                    <a:pos x="2605" y="484"/>
                  </a:cxn>
                  <a:cxn ang="0">
                    <a:pos x="2708" y="528"/>
                  </a:cxn>
                  <a:cxn ang="0">
                    <a:pos x="2768" y="560"/>
                  </a:cxn>
                  <a:cxn ang="0">
                    <a:pos x="2795" y="593"/>
                  </a:cxn>
                  <a:cxn ang="0">
                    <a:pos x="2795" y="642"/>
                  </a:cxn>
                  <a:cxn ang="0">
                    <a:pos x="2762" y="691"/>
                  </a:cxn>
                  <a:cxn ang="0">
                    <a:pos x="2692" y="735"/>
                  </a:cxn>
                  <a:cxn ang="0">
                    <a:pos x="2589" y="778"/>
                  </a:cxn>
                  <a:cxn ang="0">
                    <a:pos x="2458" y="822"/>
                  </a:cxn>
                  <a:cxn ang="0">
                    <a:pos x="2301" y="865"/>
                  </a:cxn>
                  <a:cxn ang="0">
                    <a:pos x="2030" y="930"/>
                  </a:cxn>
                  <a:cxn ang="0">
                    <a:pos x="1606" y="1034"/>
                  </a:cxn>
                  <a:cxn ang="0">
                    <a:pos x="1145" y="1164"/>
                  </a:cxn>
                  <a:cxn ang="0">
                    <a:pos x="673" y="1328"/>
                  </a:cxn>
                  <a:cxn ang="0">
                    <a:pos x="217" y="1545"/>
                  </a:cxn>
                  <a:cxn ang="0">
                    <a:pos x="353" y="1671"/>
                  </a:cxn>
                  <a:cxn ang="0">
                    <a:pos x="754" y="1469"/>
                  </a:cxn>
                  <a:cxn ang="0">
                    <a:pos x="1145" y="1311"/>
                  </a:cxn>
                  <a:cxn ang="0">
                    <a:pos x="1519" y="1186"/>
                  </a:cxn>
                  <a:cxn ang="0">
                    <a:pos x="1861" y="1083"/>
                  </a:cxn>
                  <a:cxn ang="0">
                    <a:pos x="2165" y="1007"/>
                  </a:cxn>
                  <a:cxn ang="0">
                    <a:pos x="2426" y="947"/>
                  </a:cxn>
                  <a:cxn ang="0">
                    <a:pos x="2626" y="892"/>
                  </a:cxn>
                  <a:cxn ang="0">
                    <a:pos x="2762" y="838"/>
                  </a:cxn>
                  <a:cxn ang="0">
                    <a:pos x="2827" y="794"/>
                  </a:cxn>
                  <a:cxn ang="0">
                    <a:pos x="2865" y="745"/>
                  </a:cxn>
                  <a:cxn ang="0">
                    <a:pos x="2882" y="702"/>
                  </a:cxn>
                  <a:cxn ang="0">
                    <a:pos x="2854" y="620"/>
                  </a:cxn>
                  <a:cxn ang="0">
                    <a:pos x="2800" y="560"/>
                  </a:cxn>
                  <a:cxn ang="0">
                    <a:pos x="2773" y="544"/>
                  </a:cxn>
                </a:cxnLst>
                <a:rect l="0" t="0" r="r" b="b"/>
                <a:pathLst>
                  <a:path w="2882" h="1671">
                    <a:moveTo>
                      <a:pt x="2773" y="544"/>
                    </a:moveTo>
                    <a:lnTo>
                      <a:pt x="2740" y="528"/>
                    </a:lnTo>
                    <a:lnTo>
                      <a:pt x="2692" y="506"/>
                    </a:lnTo>
                    <a:lnTo>
                      <a:pt x="2632" y="484"/>
                    </a:lnTo>
                    <a:lnTo>
                      <a:pt x="2561" y="457"/>
                    </a:lnTo>
                    <a:lnTo>
                      <a:pt x="2480" y="424"/>
                    </a:lnTo>
                    <a:lnTo>
                      <a:pt x="2388" y="397"/>
                    </a:lnTo>
                    <a:lnTo>
                      <a:pt x="2203" y="343"/>
                    </a:lnTo>
                    <a:lnTo>
                      <a:pt x="2078" y="310"/>
                    </a:lnTo>
                    <a:lnTo>
                      <a:pt x="1970" y="277"/>
                    </a:lnTo>
                    <a:lnTo>
                      <a:pt x="1878" y="245"/>
                    </a:lnTo>
                    <a:lnTo>
                      <a:pt x="1807" y="212"/>
                    </a:lnTo>
                    <a:lnTo>
                      <a:pt x="1742" y="179"/>
                    </a:lnTo>
                    <a:lnTo>
                      <a:pt x="1693" y="152"/>
                    </a:lnTo>
                    <a:lnTo>
                      <a:pt x="1655" y="125"/>
                    </a:lnTo>
                    <a:lnTo>
                      <a:pt x="1628" y="103"/>
                    </a:lnTo>
                    <a:lnTo>
                      <a:pt x="1606" y="81"/>
                    </a:lnTo>
                    <a:lnTo>
                      <a:pt x="1590" y="60"/>
                    </a:lnTo>
                    <a:lnTo>
                      <a:pt x="1585" y="43"/>
                    </a:lnTo>
                    <a:lnTo>
                      <a:pt x="1579" y="27"/>
                    </a:lnTo>
                    <a:lnTo>
                      <a:pt x="1585" y="5"/>
                    </a:lnTo>
                    <a:lnTo>
                      <a:pt x="1585" y="0"/>
                    </a:lnTo>
                    <a:lnTo>
                      <a:pt x="1568" y="27"/>
                    </a:lnTo>
                    <a:lnTo>
                      <a:pt x="1557" y="49"/>
                    </a:lnTo>
                    <a:lnTo>
                      <a:pt x="1557" y="76"/>
                    </a:lnTo>
                    <a:lnTo>
                      <a:pt x="1568" y="98"/>
                    </a:lnTo>
                    <a:lnTo>
                      <a:pt x="1590" y="120"/>
                    </a:lnTo>
                    <a:lnTo>
                      <a:pt x="1617" y="141"/>
                    </a:lnTo>
                    <a:lnTo>
                      <a:pt x="1650" y="163"/>
                    </a:lnTo>
                    <a:lnTo>
                      <a:pt x="1688" y="185"/>
                    </a:lnTo>
                    <a:lnTo>
                      <a:pt x="1737" y="207"/>
                    </a:lnTo>
                    <a:lnTo>
                      <a:pt x="1791" y="228"/>
                    </a:lnTo>
                    <a:lnTo>
                      <a:pt x="1905" y="267"/>
                    </a:lnTo>
                    <a:lnTo>
                      <a:pt x="2040" y="310"/>
                    </a:lnTo>
                    <a:lnTo>
                      <a:pt x="2182" y="348"/>
                    </a:lnTo>
                    <a:lnTo>
                      <a:pt x="2285" y="381"/>
                    </a:lnTo>
                    <a:lnTo>
                      <a:pt x="2382" y="408"/>
                    </a:lnTo>
                    <a:lnTo>
                      <a:pt x="2464" y="435"/>
                    </a:lnTo>
                    <a:lnTo>
                      <a:pt x="2540" y="462"/>
                    </a:lnTo>
                    <a:lnTo>
                      <a:pt x="2605" y="484"/>
                    </a:lnTo>
                    <a:lnTo>
                      <a:pt x="2659" y="506"/>
                    </a:lnTo>
                    <a:lnTo>
                      <a:pt x="2708" y="528"/>
                    </a:lnTo>
                    <a:lnTo>
                      <a:pt x="2740" y="544"/>
                    </a:lnTo>
                    <a:lnTo>
                      <a:pt x="2768" y="560"/>
                    </a:lnTo>
                    <a:lnTo>
                      <a:pt x="2784" y="577"/>
                    </a:lnTo>
                    <a:lnTo>
                      <a:pt x="2795" y="593"/>
                    </a:lnTo>
                    <a:lnTo>
                      <a:pt x="2800" y="615"/>
                    </a:lnTo>
                    <a:lnTo>
                      <a:pt x="2795" y="642"/>
                    </a:lnTo>
                    <a:lnTo>
                      <a:pt x="2784" y="664"/>
                    </a:lnTo>
                    <a:lnTo>
                      <a:pt x="2762" y="691"/>
                    </a:lnTo>
                    <a:lnTo>
                      <a:pt x="2730" y="713"/>
                    </a:lnTo>
                    <a:lnTo>
                      <a:pt x="2692" y="735"/>
                    </a:lnTo>
                    <a:lnTo>
                      <a:pt x="2643" y="756"/>
                    </a:lnTo>
                    <a:lnTo>
                      <a:pt x="2589" y="778"/>
                    </a:lnTo>
                    <a:lnTo>
                      <a:pt x="2529" y="800"/>
                    </a:lnTo>
                    <a:lnTo>
                      <a:pt x="2458" y="822"/>
                    </a:lnTo>
                    <a:lnTo>
                      <a:pt x="2382" y="843"/>
                    </a:lnTo>
                    <a:lnTo>
                      <a:pt x="2301" y="865"/>
                    </a:lnTo>
                    <a:lnTo>
                      <a:pt x="2214" y="887"/>
                    </a:lnTo>
                    <a:lnTo>
                      <a:pt x="2030" y="930"/>
                    </a:lnTo>
                    <a:lnTo>
                      <a:pt x="1823" y="979"/>
                    </a:lnTo>
                    <a:lnTo>
                      <a:pt x="1606" y="1034"/>
                    </a:lnTo>
                    <a:lnTo>
                      <a:pt x="1378" y="1094"/>
                    </a:lnTo>
                    <a:lnTo>
                      <a:pt x="1145" y="1164"/>
                    </a:lnTo>
                    <a:lnTo>
                      <a:pt x="912" y="1241"/>
                    </a:lnTo>
                    <a:lnTo>
                      <a:pt x="673" y="1328"/>
                    </a:lnTo>
                    <a:lnTo>
                      <a:pt x="440" y="1431"/>
                    </a:lnTo>
                    <a:lnTo>
                      <a:pt x="217" y="1545"/>
                    </a:lnTo>
                    <a:lnTo>
                      <a:pt x="0" y="1671"/>
                    </a:lnTo>
                    <a:lnTo>
                      <a:pt x="353" y="1671"/>
                    </a:lnTo>
                    <a:lnTo>
                      <a:pt x="554" y="1567"/>
                    </a:lnTo>
                    <a:lnTo>
                      <a:pt x="754" y="1469"/>
                    </a:lnTo>
                    <a:lnTo>
                      <a:pt x="955" y="1388"/>
                    </a:lnTo>
                    <a:lnTo>
                      <a:pt x="1145" y="1311"/>
                    </a:lnTo>
                    <a:lnTo>
                      <a:pt x="1335" y="1241"/>
                    </a:lnTo>
                    <a:lnTo>
                      <a:pt x="1519" y="1186"/>
                    </a:lnTo>
                    <a:lnTo>
                      <a:pt x="1693" y="1132"/>
                    </a:lnTo>
                    <a:lnTo>
                      <a:pt x="1861" y="1083"/>
                    </a:lnTo>
                    <a:lnTo>
                      <a:pt x="2019" y="1045"/>
                    </a:lnTo>
                    <a:lnTo>
                      <a:pt x="2165" y="1007"/>
                    </a:lnTo>
                    <a:lnTo>
                      <a:pt x="2301" y="974"/>
                    </a:lnTo>
                    <a:lnTo>
                      <a:pt x="2426" y="947"/>
                    </a:lnTo>
                    <a:lnTo>
                      <a:pt x="2534" y="914"/>
                    </a:lnTo>
                    <a:lnTo>
                      <a:pt x="2626" y="892"/>
                    </a:lnTo>
                    <a:lnTo>
                      <a:pt x="2702" y="865"/>
                    </a:lnTo>
                    <a:lnTo>
                      <a:pt x="2762" y="838"/>
                    </a:lnTo>
                    <a:lnTo>
                      <a:pt x="2800" y="816"/>
                    </a:lnTo>
                    <a:lnTo>
                      <a:pt x="2827" y="794"/>
                    </a:lnTo>
                    <a:lnTo>
                      <a:pt x="2849" y="767"/>
                    </a:lnTo>
                    <a:lnTo>
                      <a:pt x="2865" y="745"/>
                    </a:lnTo>
                    <a:lnTo>
                      <a:pt x="2876" y="724"/>
                    </a:lnTo>
                    <a:lnTo>
                      <a:pt x="2882" y="702"/>
                    </a:lnTo>
                    <a:lnTo>
                      <a:pt x="2876" y="658"/>
                    </a:lnTo>
                    <a:lnTo>
                      <a:pt x="2854" y="620"/>
                    </a:lnTo>
                    <a:lnTo>
                      <a:pt x="2833" y="588"/>
                    </a:lnTo>
                    <a:lnTo>
                      <a:pt x="2800" y="560"/>
                    </a:lnTo>
                    <a:lnTo>
                      <a:pt x="2773" y="544"/>
                    </a:lnTo>
                    <a:lnTo>
                      <a:pt x="2773" y="544"/>
                    </a:lnTo>
                    <a:close/>
                  </a:path>
                </a:pathLst>
              </a:custGeom>
              <a:gradFill rotWithShape="0">
                <a:gsLst>
                  <a:gs pos="0">
                    <a:schemeClr val="bg1"/>
                  </a:gs>
                  <a:gs pos="100000">
                    <a:schemeClr val="bg1">
                      <a:gamma/>
                      <a:shade val="90980"/>
                      <a:invGamma/>
                    </a:schemeClr>
                  </a:gs>
                </a:gsLst>
                <a:lin ang="0" scaled="1"/>
              </a:gradFill>
              <a:ln w="9525">
                <a:noFill/>
                <a:round/>
                <a:headEnd/>
                <a:tailEnd/>
              </a:ln>
            </p:spPr>
            <p:txBody>
              <a:bodyPr/>
              <a:lstStyle/>
              <a:p>
                <a:endParaRPr lang="en-US"/>
              </a:p>
            </p:txBody>
          </p:sp>
          <p:sp>
            <p:nvSpPr>
              <p:cNvPr id="82951" name="Freeform 7"/>
              <p:cNvSpPr>
                <a:spLocks/>
              </p:cNvSpPr>
              <p:nvPr/>
            </p:nvSpPr>
            <p:spPr bwMode="hidden">
              <a:xfrm>
                <a:off x="4170" y="2671"/>
                <a:ext cx="1259" cy="811"/>
              </a:xfrm>
              <a:custGeom>
                <a:avLst/>
                <a:gdLst/>
                <a:ahLst/>
                <a:cxnLst>
                  <a:cxn ang="0">
                    <a:pos x="1259" y="615"/>
                  </a:cxn>
                  <a:cxn ang="0">
                    <a:pos x="1248" y="588"/>
                  </a:cxn>
                  <a:cxn ang="0">
                    <a:pos x="1237" y="566"/>
                  </a:cxn>
                  <a:cxn ang="0">
                    <a:pos x="1216" y="539"/>
                  </a:cxn>
                  <a:cxn ang="0">
                    <a:pos x="1188" y="517"/>
                  </a:cxn>
                  <a:cxn ang="0">
                    <a:pos x="1123" y="479"/>
                  </a:cxn>
                  <a:cxn ang="0">
                    <a:pos x="1042" y="441"/>
                  </a:cxn>
                  <a:cxn ang="0">
                    <a:pos x="944" y="408"/>
                  </a:cxn>
                  <a:cxn ang="0">
                    <a:pos x="841" y="381"/>
                  </a:cxn>
                  <a:cxn ang="0">
                    <a:pos x="727" y="348"/>
                  </a:cxn>
                  <a:cxn ang="0">
                    <a:pos x="613" y="321"/>
                  </a:cxn>
                  <a:cxn ang="0">
                    <a:pos x="499" y="294"/>
                  </a:cxn>
                  <a:cxn ang="0">
                    <a:pos x="391" y="261"/>
                  </a:cxn>
                  <a:cxn ang="0">
                    <a:pos x="288" y="229"/>
                  </a:cxn>
                  <a:cxn ang="0">
                    <a:pos x="195" y="196"/>
                  </a:cxn>
                  <a:cxn ang="0">
                    <a:pos x="119" y="152"/>
                  </a:cxn>
                  <a:cxn ang="0">
                    <a:pos x="54" y="109"/>
                  </a:cxn>
                  <a:cxn ang="0">
                    <a:pos x="33" y="87"/>
                  </a:cxn>
                  <a:cxn ang="0">
                    <a:pos x="16" y="60"/>
                  </a:cxn>
                  <a:cxn ang="0">
                    <a:pos x="5" y="33"/>
                  </a:cxn>
                  <a:cxn ang="0">
                    <a:pos x="0" y="0"/>
                  </a:cxn>
                  <a:cxn ang="0">
                    <a:pos x="0" y="6"/>
                  </a:cxn>
                  <a:cxn ang="0">
                    <a:pos x="0" y="11"/>
                  </a:cxn>
                  <a:cxn ang="0">
                    <a:pos x="0" y="38"/>
                  </a:cxn>
                  <a:cxn ang="0">
                    <a:pos x="5" y="60"/>
                  </a:cxn>
                  <a:cxn ang="0">
                    <a:pos x="16" y="87"/>
                  </a:cxn>
                  <a:cxn ang="0">
                    <a:pos x="33" y="114"/>
                  </a:cxn>
                  <a:cxn ang="0">
                    <a:pos x="54" y="142"/>
                  </a:cxn>
                  <a:cxn ang="0">
                    <a:pos x="87" y="174"/>
                  </a:cxn>
                  <a:cxn ang="0">
                    <a:pos x="125" y="207"/>
                  </a:cxn>
                  <a:cxn ang="0">
                    <a:pos x="179" y="240"/>
                  </a:cxn>
                  <a:cxn ang="0">
                    <a:pos x="244" y="278"/>
                  </a:cxn>
                  <a:cxn ang="0">
                    <a:pos x="326" y="310"/>
                  </a:cxn>
                  <a:cxn ang="0">
                    <a:pos x="418" y="348"/>
                  </a:cxn>
                  <a:cxn ang="0">
                    <a:pos x="526" y="381"/>
                  </a:cxn>
                  <a:cxn ang="0">
                    <a:pos x="657" y="414"/>
                  </a:cxn>
                  <a:cxn ang="0">
                    <a:pos x="749" y="435"/>
                  </a:cxn>
                  <a:cxn ang="0">
                    <a:pos x="830" y="463"/>
                  </a:cxn>
                  <a:cxn ang="0">
                    <a:pos x="901" y="490"/>
                  </a:cxn>
                  <a:cxn ang="0">
                    <a:pos x="966" y="512"/>
                  </a:cxn>
                  <a:cxn ang="0">
                    <a:pos x="1015" y="539"/>
                  </a:cxn>
                  <a:cxn ang="0">
                    <a:pos x="1053" y="566"/>
                  </a:cxn>
                  <a:cxn ang="0">
                    <a:pos x="1080" y="593"/>
                  </a:cxn>
                  <a:cxn ang="0">
                    <a:pos x="1102" y="620"/>
                  </a:cxn>
                  <a:cxn ang="0">
                    <a:pos x="1112" y="648"/>
                  </a:cxn>
                  <a:cxn ang="0">
                    <a:pos x="1118" y="675"/>
                  </a:cxn>
                  <a:cxn ang="0">
                    <a:pos x="1112" y="697"/>
                  </a:cxn>
                  <a:cxn ang="0">
                    <a:pos x="1096" y="724"/>
                  </a:cxn>
                  <a:cxn ang="0">
                    <a:pos x="1080" y="746"/>
                  </a:cxn>
                  <a:cxn ang="0">
                    <a:pos x="1053" y="767"/>
                  </a:cxn>
                  <a:cxn ang="0">
                    <a:pos x="1015" y="789"/>
                  </a:cxn>
                  <a:cxn ang="0">
                    <a:pos x="977" y="811"/>
                  </a:cxn>
                  <a:cxn ang="0">
                    <a:pos x="1047" y="789"/>
                  </a:cxn>
                  <a:cxn ang="0">
                    <a:pos x="1107" y="767"/>
                  </a:cxn>
                  <a:cxn ang="0">
                    <a:pos x="1156" y="746"/>
                  </a:cxn>
                  <a:cxn ang="0">
                    <a:pos x="1199" y="724"/>
                  </a:cxn>
                  <a:cxn ang="0">
                    <a:pos x="1226" y="702"/>
                  </a:cxn>
                  <a:cxn ang="0">
                    <a:pos x="1248" y="675"/>
                  </a:cxn>
                  <a:cxn ang="0">
                    <a:pos x="1259" y="648"/>
                  </a:cxn>
                  <a:cxn ang="0">
                    <a:pos x="1259" y="615"/>
                  </a:cxn>
                  <a:cxn ang="0">
                    <a:pos x="1259" y="615"/>
                  </a:cxn>
                </a:cxnLst>
                <a:rect l="0" t="0" r="r" b="b"/>
                <a:pathLst>
                  <a:path w="1259" h="811">
                    <a:moveTo>
                      <a:pt x="1259" y="615"/>
                    </a:moveTo>
                    <a:lnTo>
                      <a:pt x="1248" y="588"/>
                    </a:lnTo>
                    <a:lnTo>
                      <a:pt x="1237" y="566"/>
                    </a:lnTo>
                    <a:lnTo>
                      <a:pt x="1216" y="539"/>
                    </a:lnTo>
                    <a:lnTo>
                      <a:pt x="1188" y="517"/>
                    </a:lnTo>
                    <a:lnTo>
                      <a:pt x="1123" y="479"/>
                    </a:lnTo>
                    <a:lnTo>
                      <a:pt x="1042" y="441"/>
                    </a:lnTo>
                    <a:lnTo>
                      <a:pt x="944" y="408"/>
                    </a:lnTo>
                    <a:lnTo>
                      <a:pt x="841" y="381"/>
                    </a:lnTo>
                    <a:lnTo>
                      <a:pt x="727" y="348"/>
                    </a:lnTo>
                    <a:lnTo>
                      <a:pt x="613" y="321"/>
                    </a:lnTo>
                    <a:lnTo>
                      <a:pt x="499" y="294"/>
                    </a:lnTo>
                    <a:lnTo>
                      <a:pt x="391" y="261"/>
                    </a:lnTo>
                    <a:lnTo>
                      <a:pt x="288" y="229"/>
                    </a:lnTo>
                    <a:lnTo>
                      <a:pt x="195" y="196"/>
                    </a:lnTo>
                    <a:lnTo>
                      <a:pt x="119" y="152"/>
                    </a:lnTo>
                    <a:lnTo>
                      <a:pt x="54" y="109"/>
                    </a:lnTo>
                    <a:lnTo>
                      <a:pt x="33" y="87"/>
                    </a:lnTo>
                    <a:lnTo>
                      <a:pt x="16" y="60"/>
                    </a:lnTo>
                    <a:lnTo>
                      <a:pt x="5" y="33"/>
                    </a:lnTo>
                    <a:lnTo>
                      <a:pt x="0" y="0"/>
                    </a:lnTo>
                    <a:lnTo>
                      <a:pt x="0" y="6"/>
                    </a:lnTo>
                    <a:lnTo>
                      <a:pt x="0" y="11"/>
                    </a:lnTo>
                    <a:lnTo>
                      <a:pt x="0" y="38"/>
                    </a:lnTo>
                    <a:lnTo>
                      <a:pt x="5" y="60"/>
                    </a:lnTo>
                    <a:lnTo>
                      <a:pt x="16" y="87"/>
                    </a:lnTo>
                    <a:lnTo>
                      <a:pt x="33" y="114"/>
                    </a:lnTo>
                    <a:lnTo>
                      <a:pt x="54" y="142"/>
                    </a:lnTo>
                    <a:lnTo>
                      <a:pt x="87" y="174"/>
                    </a:lnTo>
                    <a:lnTo>
                      <a:pt x="125" y="207"/>
                    </a:lnTo>
                    <a:lnTo>
                      <a:pt x="179" y="240"/>
                    </a:lnTo>
                    <a:lnTo>
                      <a:pt x="244" y="278"/>
                    </a:lnTo>
                    <a:lnTo>
                      <a:pt x="326" y="310"/>
                    </a:lnTo>
                    <a:lnTo>
                      <a:pt x="418" y="348"/>
                    </a:lnTo>
                    <a:lnTo>
                      <a:pt x="526" y="381"/>
                    </a:lnTo>
                    <a:lnTo>
                      <a:pt x="657" y="414"/>
                    </a:lnTo>
                    <a:lnTo>
                      <a:pt x="749" y="435"/>
                    </a:lnTo>
                    <a:lnTo>
                      <a:pt x="830" y="463"/>
                    </a:lnTo>
                    <a:lnTo>
                      <a:pt x="901" y="490"/>
                    </a:lnTo>
                    <a:lnTo>
                      <a:pt x="966" y="512"/>
                    </a:lnTo>
                    <a:lnTo>
                      <a:pt x="1015" y="539"/>
                    </a:lnTo>
                    <a:lnTo>
                      <a:pt x="1053" y="566"/>
                    </a:lnTo>
                    <a:lnTo>
                      <a:pt x="1080" y="593"/>
                    </a:lnTo>
                    <a:lnTo>
                      <a:pt x="1102" y="620"/>
                    </a:lnTo>
                    <a:lnTo>
                      <a:pt x="1112" y="648"/>
                    </a:lnTo>
                    <a:lnTo>
                      <a:pt x="1118" y="675"/>
                    </a:lnTo>
                    <a:lnTo>
                      <a:pt x="1112" y="697"/>
                    </a:lnTo>
                    <a:lnTo>
                      <a:pt x="1096" y="724"/>
                    </a:lnTo>
                    <a:lnTo>
                      <a:pt x="1080" y="746"/>
                    </a:lnTo>
                    <a:lnTo>
                      <a:pt x="1053" y="767"/>
                    </a:lnTo>
                    <a:lnTo>
                      <a:pt x="1015" y="789"/>
                    </a:lnTo>
                    <a:lnTo>
                      <a:pt x="977" y="811"/>
                    </a:lnTo>
                    <a:lnTo>
                      <a:pt x="1047" y="789"/>
                    </a:lnTo>
                    <a:lnTo>
                      <a:pt x="1107" y="767"/>
                    </a:lnTo>
                    <a:lnTo>
                      <a:pt x="1156" y="746"/>
                    </a:lnTo>
                    <a:lnTo>
                      <a:pt x="1199" y="724"/>
                    </a:lnTo>
                    <a:lnTo>
                      <a:pt x="1226" y="702"/>
                    </a:lnTo>
                    <a:lnTo>
                      <a:pt x="1248" y="675"/>
                    </a:lnTo>
                    <a:lnTo>
                      <a:pt x="1259" y="648"/>
                    </a:lnTo>
                    <a:lnTo>
                      <a:pt x="1259" y="615"/>
                    </a:lnTo>
                    <a:lnTo>
                      <a:pt x="1259" y="615"/>
                    </a:lnTo>
                    <a:close/>
                  </a:path>
                </a:pathLst>
              </a:custGeom>
              <a:gradFill rotWithShape="0">
                <a:gsLst>
                  <a:gs pos="0">
                    <a:schemeClr val="bg1"/>
                  </a:gs>
                  <a:gs pos="100000">
                    <a:schemeClr val="bg1">
                      <a:gamma/>
                      <a:shade val="90980"/>
                      <a:invGamma/>
                    </a:schemeClr>
                  </a:gs>
                </a:gsLst>
                <a:lin ang="2700000" scaled="1"/>
              </a:gradFill>
              <a:ln w="9525">
                <a:noFill/>
                <a:round/>
                <a:headEnd/>
                <a:tailEnd/>
              </a:ln>
            </p:spPr>
            <p:txBody>
              <a:bodyPr/>
              <a:lstStyle/>
              <a:p>
                <a:endParaRPr lang="en-US"/>
              </a:p>
            </p:txBody>
          </p:sp>
          <p:sp>
            <p:nvSpPr>
              <p:cNvPr id="82952" name="Freeform 8"/>
              <p:cNvSpPr>
                <a:spLocks/>
              </p:cNvSpPr>
              <p:nvPr/>
            </p:nvSpPr>
            <p:spPr bwMode="hidden">
              <a:xfrm>
                <a:off x="2900" y="3346"/>
                <a:ext cx="2849" cy="969"/>
              </a:xfrm>
              <a:custGeom>
                <a:avLst/>
                <a:gdLst/>
                <a:ahLst/>
                <a:cxnLst>
                  <a:cxn ang="0">
                    <a:pos x="92" y="958"/>
                  </a:cxn>
                  <a:cxn ang="0">
                    <a:pos x="0" y="969"/>
                  </a:cxn>
                  <a:cxn ang="0">
                    <a:pos x="391" y="969"/>
                  </a:cxn>
                  <a:cxn ang="0">
                    <a:pos x="434" y="947"/>
                  </a:cxn>
                  <a:cxn ang="0">
                    <a:pos x="483" y="914"/>
                  </a:cxn>
                  <a:cxn ang="0">
                    <a:pos x="554" y="876"/>
                  </a:cxn>
                  <a:cxn ang="0">
                    <a:pos x="635" y="838"/>
                  </a:cxn>
                  <a:cxn ang="0">
                    <a:pos x="727" y="794"/>
                  </a:cxn>
                  <a:cxn ang="0">
                    <a:pos x="836" y="745"/>
                  </a:cxn>
                  <a:cxn ang="0">
                    <a:pos x="961" y="696"/>
                  </a:cxn>
                  <a:cxn ang="0">
                    <a:pos x="1102" y="642"/>
                  </a:cxn>
                  <a:cxn ang="0">
                    <a:pos x="1259" y="582"/>
                  </a:cxn>
                  <a:cxn ang="0">
                    <a:pos x="1433" y="522"/>
                  </a:cxn>
                  <a:cxn ang="0">
                    <a:pos x="1623" y="462"/>
                  </a:cxn>
                  <a:cxn ang="0">
                    <a:pos x="1829" y="403"/>
                  </a:cxn>
                  <a:cxn ang="0">
                    <a:pos x="2057" y="343"/>
                  </a:cxn>
                  <a:cxn ang="0">
                    <a:pos x="2301" y="283"/>
                  </a:cxn>
                  <a:cxn ang="0">
                    <a:pos x="2567" y="223"/>
                  </a:cxn>
                  <a:cxn ang="0">
                    <a:pos x="2849" y="163"/>
                  </a:cxn>
                  <a:cxn ang="0">
                    <a:pos x="2849" y="0"/>
                  </a:cxn>
                  <a:cxn ang="0">
                    <a:pos x="2817" y="16"/>
                  </a:cxn>
                  <a:cxn ang="0">
                    <a:pos x="2773" y="33"/>
                  </a:cxn>
                  <a:cxn ang="0">
                    <a:pos x="2719" y="54"/>
                  </a:cxn>
                  <a:cxn ang="0">
                    <a:pos x="2648" y="76"/>
                  </a:cxn>
                  <a:cxn ang="0">
                    <a:pos x="2572" y="98"/>
                  </a:cxn>
                  <a:cxn ang="0">
                    <a:pos x="2491" y="120"/>
                  </a:cxn>
                  <a:cxn ang="0">
                    <a:pos x="2399" y="147"/>
                  </a:cxn>
                  <a:cxn ang="0">
                    <a:pos x="2301" y="169"/>
                  </a:cxn>
                  <a:cxn ang="0">
                    <a:pos x="2095" y="223"/>
                  </a:cxn>
                  <a:cxn ang="0">
                    <a:pos x="1889" y="277"/>
                  </a:cxn>
                  <a:cxn ang="0">
                    <a:pos x="1688" y="326"/>
                  </a:cxn>
                  <a:cxn ang="0">
                    <a:pos x="1590" y="354"/>
                  </a:cxn>
                  <a:cxn ang="0">
                    <a:pos x="1503" y="381"/>
                  </a:cxn>
                  <a:cxn ang="0">
                    <a:pos x="1107" y="506"/>
                  </a:cxn>
                  <a:cxn ang="0">
                    <a:pos x="912" y="577"/>
                  </a:cxn>
                  <a:cxn ang="0">
                    <a:pos x="727" y="647"/>
                  </a:cxn>
                  <a:cxn ang="0">
                    <a:pos x="548" y="718"/>
                  </a:cxn>
                  <a:cxn ang="0">
                    <a:pos x="380" y="794"/>
                  </a:cxn>
                  <a:cxn ang="0">
                    <a:pos x="228" y="876"/>
                  </a:cxn>
                  <a:cxn ang="0">
                    <a:pos x="92" y="958"/>
                  </a:cxn>
                  <a:cxn ang="0">
                    <a:pos x="92" y="958"/>
                  </a:cxn>
                </a:cxnLst>
                <a:rect l="0" t="0" r="r" b="b"/>
                <a:pathLst>
                  <a:path w="2849" h="969">
                    <a:moveTo>
                      <a:pt x="92" y="958"/>
                    </a:moveTo>
                    <a:lnTo>
                      <a:pt x="0" y="969"/>
                    </a:lnTo>
                    <a:lnTo>
                      <a:pt x="391" y="969"/>
                    </a:lnTo>
                    <a:lnTo>
                      <a:pt x="434" y="947"/>
                    </a:lnTo>
                    <a:lnTo>
                      <a:pt x="483" y="914"/>
                    </a:lnTo>
                    <a:lnTo>
                      <a:pt x="554" y="876"/>
                    </a:lnTo>
                    <a:lnTo>
                      <a:pt x="635" y="838"/>
                    </a:lnTo>
                    <a:lnTo>
                      <a:pt x="727" y="794"/>
                    </a:lnTo>
                    <a:lnTo>
                      <a:pt x="836" y="745"/>
                    </a:lnTo>
                    <a:lnTo>
                      <a:pt x="961" y="696"/>
                    </a:lnTo>
                    <a:lnTo>
                      <a:pt x="1102" y="642"/>
                    </a:lnTo>
                    <a:lnTo>
                      <a:pt x="1259" y="582"/>
                    </a:lnTo>
                    <a:lnTo>
                      <a:pt x="1433" y="522"/>
                    </a:lnTo>
                    <a:lnTo>
                      <a:pt x="1623" y="462"/>
                    </a:lnTo>
                    <a:lnTo>
                      <a:pt x="1829" y="403"/>
                    </a:lnTo>
                    <a:lnTo>
                      <a:pt x="2057" y="343"/>
                    </a:lnTo>
                    <a:lnTo>
                      <a:pt x="2301" y="283"/>
                    </a:lnTo>
                    <a:lnTo>
                      <a:pt x="2567" y="223"/>
                    </a:lnTo>
                    <a:lnTo>
                      <a:pt x="2849" y="163"/>
                    </a:lnTo>
                    <a:lnTo>
                      <a:pt x="2849" y="0"/>
                    </a:lnTo>
                    <a:lnTo>
                      <a:pt x="2817" y="16"/>
                    </a:lnTo>
                    <a:lnTo>
                      <a:pt x="2773" y="33"/>
                    </a:lnTo>
                    <a:lnTo>
                      <a:pt x="2719" y="54"/>
                    </a:lnTo>
                    <a:lnTo>
                      <a:pt x="2648" y="76"/>
                    </a:lnTo>
                    <a:lnTo>
                      <a:pt x="2572" y="98"/>
                    </a:lnTo>
                    <a:lnTo>
                      <a:pt x="2491" y="120"/>
                    </a:lnTo>
                    <a:lnTo>
                      <a:pt x="2399" y="147"/>
                    </a:lnTo>
                    <a:lnTo>
                      <a:pt x="2301" y="169"/>
                    </a:lnTo>
                    <a:lnTo>
                      <a:pt x="2095" y="223"/>
                    </a:lnTo>
                    <a:lnTo>
                      <a:pt x="1889" y="277"/>
                    </a:lnTo>
                    <a:lnTo>
                      <a:pt x="1688" y="326"/>
                    </a:lnTo>
                    <a:lnTo>
                      <a:pt x="1590" y="354"/>
                    </a:lnTo>
                    <a:lnTo>
                      <a:pt x="1503" y="381"/>
                    </a:lnTo>
                    <a:lnTo>
                      <a:pt x="1107" y="506"/>
                    </a:lnTo>
                    <a:lnTo>
                      <a:pt x="912" y="577"/>
                    </a:lnTo>
                    <a:lnTo>
                      <a:pt x="727" y="647"/>
                    </a:lnTo>
                    <a:lnTo>
                      <a:pt x="548" y="718"/>
                    </a:lnTo>
                    <a:lnTo>
                      <a:pt x="380" y="794"/>
                    </a:lnTo>
                    <a:lnTo>
                      <a:pt x="228" y="876"/>
                    </a:lnTo>
                    <a:lnTo>
                      <a:pt x="92" y="958"/>
                    </a:lnTo>
                    <a:lnTo>
                      <a:pt x="92" y="958"/>
                    </a:lnTo>
                    <a:close/>
                  </a:path>
                </a:pathLst>
              </a:custGeom>
              <a:gradFill rotWithShape="0">
                <a:gsLst>
                  <a:gs pos="0">
                    <a:schemeClr val="bg1">
                      <a:gamma/>
                      <a:shade val="81961"/>
                      <a:invGamma/>
                    </a:schemeClr>
                  </a:gs>
                  <a:gs pos="100000">
                    <a:schemeClr val="bg1"/>
                  </a:gs>
                </a:gsLst>
                <a:lin ang="5400000" scaled="1"/>
              </a:gradFill>
              <a:ln w="9525">
                <a:noFill/>
                <a:round/>
                <a:headEnd/>
                <a:tailEnd/>
              </a:ln>
            </p:spPr>
            <p:txBody>
              <a:bodyPr/>
              <a:lstStyle/>
              <a:p>
                <a:endParaRPr lang="en-US"/>
              </a:p>
            </p:txBody>
          </p:sp>
          <p:sp>
            <p:nvSpPr>
              <p:cNvPr id="82953" name="Freeform 9"/>
              <p:cNvSpPr>
                <a:spLocks/>
              </p:cNvSpPr>
              <p:nvPr/>
            </p:nvSpPr>
            <p:spPr bwMode="hidden">
              <a:xfrm>
                <a:off x="2748" y="2230"/>
                <a:ext cx="3007" cy="2085"/>
              </a:xfrm>
              <a:custGeom>
                <a:avLst/>
                <a:gdLst/>
                <a:ahLst/>
                <a:cxnLst>
                  <a:cxn ang="0">
                    <a:pos x="1433" y="474"/>
                  </a:cxn>
                  <a:cxn ang="0">
                    <a:pos x="1460" y="528"/>
                  </a:cxn>
                  <a:cxn ang="0">
                    <a:pos x="1541" y="593"/>
                  </a:cxn>
                  <a:cxn ang="0">
                    <a:pos x="1715" y="670"/>
                  </a:cxn>
                  <a:cxn ang="0">
                    <a:pos x="1927" y="735"/>
                  </a:cxn>
                  <a:cxn ang="0">
                    <a:pos x="2155" y="789"/>
                  </a:cxn>
                  <a:cxn ang="0">
                    <a:pos x="2372" y="849"/>
                  </a:cxn>
                  <a:cxn ang="0">
                    <a:pos x="2551" y="920"/>
                  </a:cxn>
                  <a:cxn ang="0">
                    <a:pos x="2638" y="980"/>
                  </a:cxn>
                  <a:cxn ang="0">
                    <a:pos x="2676" y="1029"/>
                  </a:cxn>
                  <a:cxn ang="0">
                    <a:pos x="2681" y="1083"/>
                  </a:cxn>
                  <a:cxn ang="0">
                    <a:pos x="2665" y="1127"/>
                  </a:cxn>
                  <a:cxn ang="0">
                    <a:pos x="2616" y="1170"/>
                  </a:cxn>
                  <a:cxn ang="0">
                    <a:pos x="2545" y="1208"/>
                  </a:cxn>
                  <a:cxn ang="0">
                    <a:pos x="2448" y="1241"/>
                  </a:cxn>
                  <a:cxn ang="0">
                    <a:pos x="2328" y="1274"/>
                  </a:cxn>
                  <a:cxn ang="0">
                    <a:pos x="2106" y="1328"/>
                  </a:cxn>
                  <a:cxn ang="0">
                    <a:pos x="1742" y="1421"/>
                  </a:cxn>
                  <a:cxn ang="0">
                    <a:pos x="1308" y="1540"/>
                  </a:cxn>
                  <a:cxn ang="0">
                    <a:pos x="820" y="1709"/>
                  </a:cxn>
                  <a:cxn ang="0">
                    <a:pos x="282" y="1943"/>
                  </a:cxn>
                  <a:cxn ang="0">
                    <a:pos x="152" y="2085"/>
                  </a:cxn>
                  <a:cxn ang="0">
                    <a:pos x="386" y="1992"/>
                  </a:cxn>
                  <a:cxn ang="0">
                    <a:pos x="700" y="1834"/>
                  </a:cxn>
                  <a:cxn ang="0">
                    <a:pos x="1064" y="1693"/>
                  </a:cxn>
                  <a:cxn ang="0">
                    <a:pos x="1661" y="1497"/>
                  </a:cxn>
                  <a:cxn ang="0">
                    <a:pos x="1845" y="1442"/>
                  </a:cxn>
                  <a:cxn ang="0">
                    <a:pos x="2252" y="1339"/>
                  </a:cxn>
                  <a:cxn ang="0">
                    <a:pos x="2551" y="1263"/>
                  </a:cxn>
                  <a:cxn ang="0">
                    <a:pos x="2730" y="1214"/>
                  </a:cxn>
                  <a:cxn ang="0">
                    <a:pos x="2876" y="1170"/>
                  </a:cxn>
                  <a:cxn ang="0">
                    <a:pos x="2974" y="1132"/>
                  </a:cxn>
                  <a:cxn ang="0">
                    <a:pos x="3007" y="871"/>
                  </a:cxn>
                  <a:cxn ang="0">
                    <a:pos x="2860" y="844"/>
                  </a:cxn>
                  <a:cxn ang="0">
                    <a:pos x="2670" y="806"/>
                  </a:cxn>
                  <a:cxn ang="0">
                    <a:pos x="2458" y="757"/>
                  </a:cxn>
                  <a:cxn ang="0">
                    <a:pos x="2138" y="670"/>
                  </a:cxn>
                  <a:cxn ang="0">
                    <a:pos x="1959" y="604"/>
                  </a:cxn>
                  <a:cxn ang="0">
                    <a:pos x="1824" y="534"/>
                  </a:cxn>
                  <a:cxn ang="0">
                    <a:pos x="1769" y="474"/>
                  </a:cxn>
                  <a:cxn ang="0">
                    <a:pos x="1753" y="436"/>
                  </a:cxn>
                  <a:cxn ang="0">
                    <a:pos x="1780" y="381"/>
                  </a:cxn>
                  <a:cxn ang="0">
                    <a:pos x="1862" y="316"/>
                  </a:cxn>
                  <a:cxn ang="0">
                    <a:pos x="1986" y="267"/>
                  </a:cxn>
                  <a:cxn ang="0">
                    <a:pos x="2149" y="229"/>
                  </a:cxn>
                  <a:cxn ang="0">
                    <a:pos x="2431" y="180"/>
                  </a:cxn>
                  <a:cxn ang="0">
                    <a:pos x="2827" y="125"/>
                  </a:cxn>
                  <a:cxn ang="0">
                    <a:pos x="3007" y="87"/>
                  </a:cxn>
                  <a:cxn ang="0">
                    <a:pos x="2909" y="22"/>
                  </a:cxn>
                  <a:cxn ang="0">
                    <a:pos x="2676" y="66"/>
                  </a:cxn>
                  <a:cxn ang="0">
                    <a:pos x="2285" y="120"/>
                  </a:cxn>
                  <a:cxn ang="0">
                    <a:pos x="2030" y="158"/>
                  </a:cxn>
                  <a:cxn ang="0">
                    <a:pos x="1791" y="202"/>
                  </a:cxn>
                  <a:cxn ang="0">
                    <a:pos x="1601" y="261"/>
                  </a:cxn>
                  <a:cxn ang="0">
                    <a:pos x="1471" y="338"/>
                  </a:cxn>
                  <a:cxn ang="0">
                    <a:pos x="1438" y="387"/>
                  </a:cxn>
                  <a:cxn ang="0">
                    <a:pos x="1427" y="441"/>
                  </a:cxn>
                </a:cxnLst>
                <a:rect l="0" t="0" r="r" b="b"/>
                <a:pathLst>
                  <a:path w="3007" h="2085">
                    <a:moveTo>
                      <a:pt x="1427" y="441"/>
                    </a:moveTo>
                    <a:lnTo>
                      <a:pt x="1433" y="474"/>
                    </a:lnTo>
                    <a:lnTo>
                      <a:pt x="1444" y="501"/>
                    </a:lnTo>
                    <a:lnTo>
                      <a:pt x="1460" y="528"/>
                    </a:lnTo>
                    <a:lnTo>
                      <a:pt x="1482" y="550"/>
                    </a:lnTo>
                    <a:lnTo>
                      <a:pt x="1541" y="593"/>
                    </a:lnTo>
                    <a:lnTo>
                      <a:pt x="1623" y="637"/>
                    </a:lnTo>
                    <a:lnTo>
                      <a:pt x="1715" y="670"/>
                    </a:lnTo>
                    <a:lnTo>
                      <a:pt x="1818" y="702"/>
                    </a:lnTo>
                    <a:lnTo>
                      <a:pt x="1927" y="735"/>
                    </a:lnTo>
                    <a:lnTo>
                      <a:pt x="2041" y="762"/>
                    </a:lnTo>
                    <a:lnTo>
                      <a:pt x="2155" y="789"/>
                    </a:lnTo>
                    <a:lnTo>
                      <a:pt x="2269" y="822"/>
                    </a:lnTo>
                    <a:lnTo>
                      <a:pt x="2372" y="849"/>
                    </a:lnTo>
                    <a:lnTo>
                      <a:pt x="2464" y="882"/>
                    </a:lnTo>
                    <a:lnTo>
                      <a:pt x="2551" y="920"/>
                    </a:lnTo>
                    <a:lnTo>
                      <a:pt x="2616" y="958"/>
                    </a:lnTo>
                    <a:lnTo>
                      <a:pt x="2638" y="980"/>
                    </a:lnTo>
                    <a:lnTo>
                      <a:pt x="2659" y="1007"/>
                    </a:lnTo>
                    <a:lnTo>
                      <a:pt x="2676" y="1029"/>
                    </a:lnTo>
                    <a:lnTo>
                      <a:pt x="2681" y="1056"/>
                    </a:lnTo>
                    <a:lnTo>
                      <a:pt x="2681" y="1083"/>
                    </a:lnTo>
                    <a:lnTo>
                      <a:pt x="2676" y="1105"/>
                    </a:lnTo>
                    <a:lnTo>
                      <a:pt x="2665" y="1127"/>
                    </a:lnTo>
                    <a:lnTo>
                      <a:pt x="2643" y="1149"/>
                    </a:lnTo>
                    <a:lnTo>
                      <a:pt x="2616" y="1170"/>
                    </a:lnTo>
                    <a:lnTo>
                      <a:pt x="2583" y="1187"/>
                    </a:lnTo>
                    <a:lnTo>
                      <a:pt x="2545" y="1208"/>
                    </a:lnTo>
                    <a:lnTo>
                      <a:pt x="2502" y="1225"/>
                    </a:lnTo>
                    <a:lnTo>
                      <a:pt x="2448" y="1241"/>
                    </a:lnTo>
                    <a:lnTo>
                      <a:pt x="2388" y="1257"/>
                    </a:lnTo>
                    <a:lnTo>
                      <a:pt x="2328" y="1274"/>
                    </a:lnTo>
                    <a:lnTo>
                      <a:pt x="2258" y="1290"/>
                    </a:lnTo>
                    <a:lnTo>
                      <a:pt x="2106" y="1328"/>
                    </a:lnTo>
                    <a:lnTo>
                      <a:pt x="1932" y="1372"/>
                    </a:lnTo>
                    <a:lnTo>
                      <a:pt x="1742" y="1421"/>
                    </a:lnTo>
                    <a:lnTo>
                      <a:pt x="1531" y="1475"/>
                    </a:lnTo>
                    <a:lnTo>
                      <a:pt x="1308" y="1540"/>
                    </a:lnTo>
                    <a:lnTo>
                      <a:pt x="1069" y="1617"/>
                    </a:lnTo>
                    <a:lnTo>
                      <a:pt x="820" y="1709"/>
                    </a:lnTo>
                    <a:lnTo>
                      <a:pt x="554" y="1818"/>
                    </a:lnTo>
                    <a:lnTo>
                      <a:pt x="282" y="1943"/>
                    </a:lnTo>
                    <a:lnTo>
                      <a:pt x="0" y="2085"/>
                    </a:lnTo>
                    <a:lnTo>
                      <a:pt x="152" y="2085"/>
                    </a:lnTo>
                    <a:lnTo>
                      <a:pt x="244" y="2074"/>
                    </a:lnTo>
                    <a:lnTo>
                      <a:pt x="386" y="1992"/>
                    </a:lnTo>
                    <a:lnTo>
                      <a:pt x="537" y="1910"/>
                    </a:lnTo>
                    <a:lnTo>
                      <a:pt x="700" y="1834"/>
                    </a:lnTo>
                    <a:lnTo>
                      <a:pt x="879" y="1763"/>
                    </a:lnTo>
                    <a:lnTo>
                      <a:pt x="1064" y="1693"/>
                    </a:lnTo>
                    <a:lnTo>
                      <a:pt x="1259" y="1622"/>
                    </a:lnTo>
                    <a:lnTo>
                      <a:pt x="1661" y="1497"/>
                    </a:lnTo>
                    <a:lnTo>
                      <a:pt x="1748" y="1470"/>
                    </a:lnTo>
                    <a:lnTo>
                      <a:pt x="1845" y="1442"/>
                    </a:lnTo>
                    <a:lnTo>
                      <a:pt x="2046" y="1393"/>
                    </a:lnTo>
                    <a:lnTo>
                      <a:pt x="2252" y="1339"/>
                    </a:lnTo>
                    <a:lnTo>
                      <a:pt x="2458" y="1285"/>
                    </a:lnTo>
                    <a:lnTo>
                      <a:pt x="2551" y="1263"/>
                    </a:lnTo>
                    <a:lnTo>
                      <a:pt x="2643" y="1236"/>
                    </a:lnTo>
                    <a:lnTo>
                      <a:pt x="2730" y="1214"/>
                    </a:lnTo>
                    <a:lnTo>
                      <a:pt x="2806" y="1192"/>
                    </a:lnTo>
                    <a:lnTo>
                      <a:pt x="2876" y="1170"/>
                    </a:lnTo>
                    <a:lnTo>
                      <a:pt x="2931" y="1149"/>
                    </a:lnTo>
                    <a:lnTo>
                      <a:pt x="2974" y="1132"/>
                    </a:lnTo>
                    <a:lnTo>
                      <a:pt x="3007" y="1116"/>
                    </a:lnTo>
                    <a:lnTo>
                      <a:pt x="3007" y="871"/>
                    </a:lnTo>
                    <a:lnTo>
                      <a:pt x="2941" y="860"/>
                    </a:lnTo>
                    <a:lnTo>
                      <a:pt x="2860" y="844"/>
                    </a:lnTo>
                    <a:lnTo>
                      <a:pt x="2773" y="827"/>
                    </a:lnTo>
                    <a:lnTo>
                      <a:pt x="2670" y="806"/>
                    </a:lnTo>
                    <a:lnTo>
                      <a:pt x="2567" y="784"/>
                    </a:lnTo>
                    <a:lnTo>
                      <a:pt x="2458" y="757"/>
                    </a:lnTo>
                    <a:lnTo>
                      <a:pt x="2241" y="702"/>
                    </a:lnTo>
                    <a:lnTo>
                      <a:pt x="2138" y="670"/>
                    </a:lnTo>
                    <a:lnTo>
                      <a:pt x="2046" y="637"/>
                    </a:lnTo>
                    <a:lnTo>
                      <a:pt x="1959" y="604"/>
                    </a:lnTo>
                    <a:lnTo>
                      <a:pt x="1883" y="566"/>
                    </a:lnTo>
                    <a:lnTo>
                      <a:pt x="1824" y="534"/>
                    </a:lnTo>
                    <a:lnTo>
                      <a:pt x="1780" y="495"/>
                    </a:lnTo>
                    <a:lnTo>
                      <a:pt x="1769" y="474"/>
                    </a:lnTo>
                    <a:lnTo>
                      <a:pt x="1758" y="457"/>
                    </a:lnTo>
                    <a:lnTo>
                      <a:pt x="1753" y="436"/>
                    </a:lnTo>
                    <a:lnTo>
                      <a:pt x="1758" y="419"/>
                    </a:lnTo>
                    <a:lnTo>
                      <a:pt x="1780" y="381"/>
                    </a:lnTo>
                    <a:lnTo>
                      <a:pt x="1813" y="343"/>
                    </a:lnTo>
                    <a:lnTo>
                      <a:pt x="1862" y="316"/>
                    </a:lnTo>
                    <a:lnTo>
                      <a:pt x="1921" y="289"/>
                    </a:lnTo>
                    <a:lnTo>
                      <a:pt x="1986" y="267"/>
                    </a:lnTo>
                    <a:lnTo>
                      <a:pt x="2062" y="245"/>
                    </a:lnTo>
                    <a:lnTo>
                      <a:pt x="2149" y="229"/>
                    </a:lnTo>
                    <a:lnTo>
                      <a:pt x="2236" y="213"/>
                    </a:lnTo>
                    <a:lnTo>
                      <a:pt x="2431" y="180"/>
                    </a:lnTo>
                    <a:lnTo>
                      <a:pt x="2627" y="158"/>
                    </a:lnTo>
                    <a:lnTo>
                      <a:pt x="2827" y="125"/>
                    </a:lnTo>
                    <a:lnTo>
                      <a:pt x="2920" y="109"/>
                    </a:lnTo>
                    <a:lnTo>
                      <a:pt x="3007" y="87"/>
                    </a:lnTo>
                    <a:lnTo>
                      <a:pt x="3007" y="0"/>
                    </a:lnTo>
                    <a:lnTo>
                      <a:pt x="2909" y="22"/>
                    </a:lnTo>
                    <a:lnTo>
                      <a:pt x="2795" y="44"/>
                    </a:lnTo>
                    <a:lnTo>
                      <a:pt x="2676" y="66"/>
                    </a:lnTo>
                    <a:lnTo>
                      <a:pt x="2551" y="82"/>
                    </a:lnTo>
                    <a:lnTo>
                      <a:pt x="2285" y="120"/>
                    </a:lnTo>
                    <a:lnTo>
                      <a:pt x="2155" y="136"/>
                    </a:lnTo>
                    <a:lnTo>
                      <a:pt x="2030" y="158"/>
                    </a:lnTo>
                    <a:lnTo>
                      <a:pt x="1905" y="174"/>
                    </a:lnTo>
                    <a:lnTo>
                      <a:pt x="1791" y="202"/>
                    </a:lnTo>
                    <a:lnTo>
                      <a:pt x="1688" y="229"/>
                    </a:lnTo>
                    <a:lnTo>
                      <a:pt x="1601" y="261"/>
                    </a:lnTo>
                    <a:lnTo>
                      <a:pt x="1525" y="300"/>
                    </a:lnTo>
                    <a:lnTo>
                      <a:pt x="1471" y="338"/>
                    </a:lnTo>
                    <a:lnTo>
                      <a:pt x="1455" y="359"/>
                    </a:lnTo>
                    <a:lnTo>
                      <a:pt x="1438" y="387"/>
                    </a:lnTo>
                    <a:lnTo>
                      <a:pt x="1427" y="414"/>
                    </a:lnTo>
                    <a:lnTo>
                      <a:pt x="1427" y="441"/>
                    </a:lnTo>
                    <a:lnTo>
                      <a:pt x="1427" y="441"/>
                    </a:lnTo>
                    <a:close/>
                  </a:path>
                </a:pathLst>
              </a:custGeom>
              <a:solidFill>
                <a:schemeClr val="bg1"/>
              </a:solidFill>
              <a:ln w="9525">
                <a:noFill/>
                <a:round/>
                <a:headEnd/>
                <a:tailEnd/>
              </a:ln>
            </p:spPr>
            <p:txBody>
              <a:bodyPr/>
              <a:lstStyle/>
              <a:p>
                <a:endParaRPr lang="en-US"/>
              </a:p>
            </p:txBody>
          </p:sp>
          <p:sp>
            <p:nvSpPr>
              <p:cNvPr id="82954" name="Freeform 10"/>
              <p:cNvSpPr>
                <a:spLocks/>
              </p:cNvSpPr>
              <p:nvPr/>
            </p:nvSpPr>
            <p:spPr bwMode="hidden">
              <a:xfrm>
                <a:off x="4501" y="2317"/>
                <a:ext cx="1248" cy="539"/>
              </a:xfrm>
              <a:custGeom>
                <a:avLst/>
                <a:gdLst/>
                <a:ahLst/>
                <a:cxnLst>
                  <a:cxn ang="0">
                    <a:pos x="0" y="332"/>
                  </a:cxn>
                  <a:cxn ang="0">
                    <a:pos x="0" y="360"/>
                  </a:cxn>
                  <a:cxn ang="0">
                    <a:pos x="5" y="387"/>
                  </a:cxn>
                  <a:cxn ang="0">
                    <a:pos x="27" y="414"/>
                  </a:cxn>
                  <a:cxn ang="0">
                    <a:pos x="54" y="436"/>
                  </a:cxn>
                  <a:cxn ang="0">
                    <a:pos x="92" y="463"/>
                  </a:cxn>
                  <a:cxn ang="0">
                    <a:pos x="141" y="490"/>
                  </a:cxn>
                  <a:cxn ang="0">
                    <a:pos x="195" y="512"/>
                  </a:cxn>
                  <a:cxn ang="0">
                    <a:pos x="255" y="539"/>
                  </a:cxn>
                  <a:cxn ang="0">
                    <a:pos x="212" y="517"/>
                  </a:cxn>
                  <a:cxn ang="0">
                    <a:pos x="179" y="490"/>
                  </a:cxn>
                  <a:cxn ang="0">
                    <a:pos x="157" y="468"/>
                  </a:cxn>
                  <a:cxn ang="0">
                    <a:pos x="141" y="447"/>
                  </a:cxn>
                  <a:cxn ang="0">
                    <a:pos x="136" y="425"/>
                  </a:cxn>
                  <a:cxn ang="0">
                    <a:pos x="136" y="403"/>
                  </a:cxn>
                  <a:cxn ang="0">
                    <a:pos x="141" y="381"/>
                  </a:cxn>
                  <a:cxn ang="0">
                    <a:pos x="157" y="365"/>
                  </a:cxn>
                  <a:cxn ang="0">
                    <a:pos x="179" y="343"/>
                  </a:cxn>
                  <a:cxn ang="0">
                    <a:pos x="201" y="327"/>
                  </a:cxn>
                  <a:cxn ang="0">
                    <a:pos x="266" y="294"/>
                  </a:cxn>
                  <a:cxn ang="0">
                    <a:pos x="353" y="262"/>
                  </a:cxn>
                  <a:cxn ang="0">
                    <a:pos x="445" y="234"/>
                  </a:cxn>
                  <a:cxn ang="0">
                    <a:pos x="554" y="213"/>
                  </a:cxn>
                  <a:cxn ang="0">
                    <a:pos x="662" y="191"/>
                  </a:cxn>
                  <a:cxn ang="0">
                    <a:pos x="890" y="153"/>
                  </a:cxn>
                  <a:cxn ang="0">
                    <a:pos x="993" y="136"/>
                  </a:cxn>
                  <a:cxn ang="0">
                    <a:pos x="1091" y="120"/>
                  </a:cxn>
                  <a:cxn ang="0">
                    <a:pos x="1178" y="115"/>
                  </a:cxn>
                  <a:cxn ang="0">
                    <a:pos x="1248" y="104"/>
                  </a:cxn>
                  <a:cxn ang="0">
                    <a:pos x="1248" y="0"/>
                  </a:cxn>
                  <a:cxn ang="0">
                    <a:pos x="1161" y="22"/>
                  </a:cxn>
                  <a:cxn ang="0">
                    <a:pos x="1069" y="38"/>
                  </a:cxn>
                  <a:cxn ang="0">
                    <a:pos x="874" y="71"/>
                  </a:cxn>
                  <a:cxn ang="0">
                    <a:pos x="673" y="93"/>
                  </a:cxn>
                  <a:cxn ang="0">
                    <a:pos x="483" y="126"/>
                  </a:cxn>
                  <a:cxn ang="0">
                    <a:pos x="391" y="142"/>
                  </a:cxn>
                  <a:cxn ang="0">
                    <a:pos x="309" y="158"/>
                  </a:cxn>
                  <a:cxn ang="0">
                    <a:pos x="228" y="180"/>
                  </a:cxn>
                  <a:cxn ang="0">
                    <a:pos x="163" y="202"/>
                  </a:cxn>
                  <a:cxn ang="0">
                    <a:pos x="103" y="229"/>
                  </a:cxn>
                  <a:cxn ang="0">
                    <a:pos x="54" y="256"/>
                  </a:cxn>
                  <a:cxn ang="0">
                    <a:pos x="22" y="294"/>
                  </a:cxn>
                  <a:cxn ang="0">
                    <a:pos x="0" y="332"/>
                  </a:cxn>
                  <a:cxn ang="0">
                    <a:pos x="0" y="332"/>
                  </a:cxn>
                </a:cxnLst>
                <a:rect l="0" t="0" r="r" b="b"/>
                <a:pathLst>
                  <a:path w="1248" h="539">
                    <a:moveTo>
                      <a:pt x="0" y="332"/>
                    </a:moveTo>
                    <a:lnTo>
                      <a:pt x="0" y="360"/>
                    </a:lnTo>
                    <a:lnTo>
                      <a:pt x="5" y="387"/>
                    </a:lnTo>
                    <a:lnTo>
                      <a:pt x="27" y="414"/>
                    </a:lnTo>
                    <a:lnTo>
                      <a:pt x="54" y="436"/>
                    </a:lnTo>
                    <a:lnTo>
                      <a:pt x="92" y="463"/>
                    </a:lnTo>
                    <a:lnTo>
                      <a:pt x="141" y="490"/>
                    </a:lnTo>
                    <a:lnTo>
                      <a:pt x="195" y="512"/>
                    </a:lnTo>
                    <a:lnTo>
                      <a:pt x="255" y="539"/>
                    </a:lnTo>
                    <a:lnTo>
                      <a:pt x="212" y="517"/>
                    </a:lnTo>
                    <a:lnTo>
                      <a:pt x="179" y="490"/>
                    </a:lnTo>
                    <a:lnTo>
                      <a:pt x="157" y="468"/>
                    </a:lnTo>
                    <a:lnTo>
                      <a:pt x="141" y="447"/>
                    </a:lnTo>
                    <a:lnTo>
                      <a:pt x="136" y="425"/>
                    </a:lnTo>
                    <a:lnTo>
                      <a:pt x="136" y="403"/>
                    </a:lnTo>
                    <a:lnTo>
                      <a:pt x="141" y="381"/>
                    </a:lnTo>
                    <a:lnTo>
                      <a:pt x="157" y="365"/>
                    </a:lnTo>
                    <a:lnTo>
                      <a:pt x="179" y="343"/>
                    </a:lnTo>
                    <a:lnTo>
                      <a:pt x="201" y="327"/>
                    </a:lnTo>
                    <a:lnTo>
                      <a:pt x="266" y="294"/>
                    </a:lnTo>
                    <a:lnTo>
                      <a:pt x="353" y="262"/>
                    </a:lnTo>
                    <a:lnTo>
                      <a:pt x="445" y="234"/>
                    </a:lnTo>
                    <a:lnTo>
                      <a:pt x="554" y="213"/>
                    </a:lnTo>
                    <a:lnTo>
                      <a:pt x="662" y="191"/>
                    </a:lnTo>
                    <a:lnTo>
                      <a:pt x="890" y="153"/>
                    </a:lnTo>
                    <a:lnTo>
                      <a:pt x="993" y="136"/>
                    </a:lnTo>
                    <a:lnTo>
                      <a:pt x="1091" y="120"/>
                    </a:lnTo>
                    <a:lnTo>
                      <a:pt x="1178" y="115"/>
                    </a:lnTo>
                    <a:lnTo>
                      <a:pt x="1248" y="104"/>
                    </a:lnTo>
                    <a:lnTo>
                      <a:pt x="1248" y="0"/>
                    </a:lnTo>
                    <a:lnTo>
                      <a:pt x="1161" y="22"/>
                    </a:lnTo>
                    <a:lnTo>
                      <a:pt x="1069" y="38"/>
                    </a:lnTo>
                    <a:lnTo>
                      <a:pt x="874" y="71"/>
                    </a:lnTo>
                    <a:lnTo>
                      <a:pt x="673" y="93"/>
                    </a:lnTo>
                    <a:lnTo>
                      <a:pt x="483" y="126"/>
                    </a:lnTo>
                    <a:lnTo>
                      <a:pt x="391" y="142"/>
                    </a:lnTo>
                    <a:lnTo>
                      <a:pt x="309" y="158"/>
                    </a:lnTo>
                    <a:lnTo>
                      <a:pt x="228" y="180"/>
                    </a:lnTo>
                    <a:lnTo>
                      <a:pt x="163" y="202"/>
                    </a:lnTo>
                    <a:lnTo>
                      <a:pt x="103" y="229"/>
                    </a:lnTo>
                    <a:lnTo>
                      <a:pt x="54" y="256"/>
                    </a:lnTo>
                    <a:lnTo>
                      <a:pt x="22" y="294"/>
                    </a:lnTo>
                    <a:lnTo>
                      <a:pt x="0" y="332"/>
                    </a:lnTo>
                    <a:lnTo>
                      <a:pt x="0" y="332"/>
                    </a:lnTo>
                    <a:close/>
                  </a:path>
                </a:pathLst>
              </a:custGeom>
              <a:gradFill rotWithShape="0">
                <a:gsLst>
                  <a:gs pos="0">
                    <a:schemeClr val="bg1">
                      <a:gamma/>
                      <a:shade val="87843"/>
                      <a:invGamma/>
                    </a:schemeClr>
                  </a:gs>
                  <a:gs pos="100000">
                    <a:schemeClr val="bg1"/>
                  </a:gs>
                </a:gsLst>
                <a:lin ang="2700000" scaled="1"/>
              </a:gradFill>
              <a:ln w="9525">
                <a:noFill/>
                <a:round/>
                <a:headEnd/>
                <a:tailEnd/>
              </a:ln>
            </p:spPr>
            <p:txBody>
              <a:bodyPr/>
              <a:lstStyle/>
              <a:p>
                <a:endParaRPr lang="en-US"/>
              </a:p>
            </p:txBody>
          </p:sp>
        </p:grpSp>
        <p:sp>
          <p:nvSpPr>
            <p:cNvPr id="82955" name="Freeform 11"/>
            <p:cNvSpPr>
              <a:spLocks/>
            </p:cNvSpPr>
            <p:nvPr/>
          </p:nvSpPr>
          <p:spPr bwMode="hidden">
            <a:xfrm>
              <a:off x="3322" y="1341"/>
              <a:ext cx="1825" cy="1537"/>
            </a:xfrm>
            <a:custGeom>
              <a:avLst/>
              <a:gdLst/>
              <a:ahLst/>
              <a:cxnLst>
                <a:cxn ang="0">
                  <a:pos x="982" y="1061"/>
                </a:cxn>
                <a:cxn ang="0">
                  <a:pos x="1357" y="1012"/>
                </a:cxn>
                <a:cxn ang="0">
                  <a:pos x="1666" y="957"/>
                </a:cxn>
                <a:cxn ang="0">
                  <a:pos x="1916" y="897"/>
                </a:cxn>
                <a:cxn ang="0">
                  <a:pos x="2100" y="832"/>
                </a:cxn>
                <a:cxn ang="0">
                  <a:pos x="2220" y="756"/>
                </a:cxn>
                <a:cxn ang="0">
                  <a:pos x="2285" y="669"/>
                </a:cxn>
                <a:cxn ang="0">
                  <a:pos x="2290" y="560"/>
                </a:cxn>
                <a:cxn ang="0">
                  <a:pos x="2241" y="457"/>
                </a:cxn>
                <a:cxn ang="0">
                  <a:pos x="2144" y="364"/>
                </a:cxn>
                <a:cxn ang="0">
                  <a:pos x="2008" y="277"/>
                </a:cxn>
                <a:cxn ang="0">
                  <a:pos x="1769" y="157"/>
                </a:cxn>
                <a:cxn ang="0">
                  <a:pos x="1612" y="92"/>
                </a:cxn>
                <a:cxn ang="0">
                  <a:pos x="1476" y="43"/>
                </a:cxn>
                <a:cxn ang="0">
                  <a:pos x="1384" y="10"/>
                </a:cxn>
                <a:cxn ang="0">
                  <a:pos x="1346" y="0"/>
                </a:cxn>
                <a:cxn ang="0">
                  <a:pos x="1655" y="119"/>
                </a:cxn>
                <a:cxn ang="0">
                  <a:pos x="1948" y="255"/>
                </a:cxn>
                <a:cxn ang="0">
                  <a:pos x="2068" y="326"/>
                </a:cxn>
                <a:cxn ang="0">
                  <a:pos x="2171" y="402"/>
                </a:cxn>
                <a:cxn ang="0">
                  <a:pos x="2236" y="478"/>
                </a:cxn>
                <a:cxn ang="0">
                  <a:pos x="2263" y="560"/>
                </a:cxn>
                <a:cxn ang="0">
                  <a:pos x="2241" y="636"/>
                </a:cxn>
                <a:cxn ang="0">
                  <a:pos x="2171" y="702"/>
                </a:cxn>
                <a:cxn ang="0">
                  <a:pos x="2062" y="756"/>
                </a:cxn>
                <a:cxn ang="0">
                  <a:pos x="1921" y="800"/>
                </a:cxn>
                <a:cxn ang="0">
                  <a:pos x="1748" y="843"/>
                </a:cxn>
                <a:cxn ang="0">
                  <a:pos x="1351" y="908"/>
                </a:cxn>
                <a:cxn ang="0">
                  <a:pos x="923" y="968"/>
                </a:cxn>
                <a:cxn ang="0">
                  <a:pos x="521" y="1028"/>
                </a:cxn>
                <a:cxn ang="0">
                  <a:pos x="353" y="1066"/>
                </a:cxn>
                <a:cxn ang="0">
                  <a:pos x="206" y="1104"/>
                </a:cxn>
                <a:cxn ang="0">
                  <a:pos x="92" y="1148"/>
                </a:cxn>
                <a:cxn ang="0">
                  <a:pos x="22" y="1202"/>
                </a:cxn>
                <a:cxn ang="0">
                  <a:pos x="0" y="1262"/>
                </a:cxn>
                <a:cxn ang="0">
                  <a:pos x="27" y="1327"/>
                </a:cxn>
                <a:cxn ang="0">
                  <a:pos x="98" y="1382"/>
                </a:cxn>
                <a:cxn ang="0">
                  <a:pos x="196" y="1425"/>
                </a:cxn>
                <a:cxn ang="0">
                  <a:pos x="326" y="1469"/>
                </a:cxn>
                <a:cxn ang="0">
                  <a:pos x="217" y="1414"/>
                </a:cxn>
                <a:cxn ang="0">
                  <a:pos x="147" y="1360"/>
                </a:cxn>
                <a:cxn ang="0">
                  <a:pos x="120" y="1306"/>
                </a:cxn>
                <a:cxn ang="0">
                  <a:pos x="141" y="1257"/>
                </a:cxn>
                <a:cxn ang="0">
                  <a:pos x="212" y="1208"/>
                </a:cxn>
                <a:cxn ang="0">
                  <a:pos x="342" y="1164"/>
                </a:cxn>
                <a:cxn ang="0">
                  <a:pos x="527" y="1121"/>
                </a:cxn>
                <a:cxn ang="0">
                  <a:pos x="771" y="1088"/>
                </a:cxn>
              </a:cxnLst>
              <a:rect l="0" t="0" r="r" b="b"/>
              <a:pathLst>
                <a:path w="2296" h="1469">
                  <a:moveTo>
                    <a:pt x="771" y="1088"/>
                  </a:moveTo>
                  <a:lnTo>
                    <a:pt x="982" y="1061"/>
                  </a:lnTo>
                  <a:lnTo>
                    <a:pt x="1178" y="1034"/>
                  </a:lnTo>
                  <a:lnTo>
                    <a:pt x="1357" y="1012"/>
                  </a:lnTo>
                  <a:lnTo>
                    <a:pt x="1520" y="985"/>
                  </a:lnTo>
                  <a:lnTo>
                    <a:pt x="1666" y="957"/>
                  </a:lnTo>
                  <a:lnTo>
                    <a:pt x="1796" y="930"/>
                  </a:lnTo>
                  <a:lnTo>
                    <a:pt x="1916" y="897"/>
                  </a:lnTo>
                  <a:lnTo>
                    <a:pt x="2013" y="870"/>
                  </a:lnTo>
                  <a:lnTo>
                    <a:pt x="2100" y="832"/>
                  </a:lnTo>
                  <a:lnTo>
                    <a:pt x="2171" y="800"/>
                  </a:lnTo>
                  <a:lnTo>
                    <a:pt x="2220" y="756"/>
                  </a:lnTo>
                  <a:lnTo>
                    <a:pt x="2263" y="712"/>
                  </a:lnTo>
                  <a:lnTo>
                    <a:pt x="2285" y="669"/>
                  </a:lnTo>
                  <a:lnTo>
                    <a:pt x="2296" y="614"/>
                  </a:lnTo>
                  <a:lnTo>
                    <a:pt x="2290" y="560"/>
                  </a:lnTo>
                  <a:lnTo>
                    <a:pt x="2269" y="500"/>
                  </a:lnTo>
                  <a:lnTo>
                    <a:pt x="2241" y="457"/>
                  </a:lnTo>
                  <a:lnTo>
                    <a:pt x="2198" y="408"/>
                  </a:lnTo>
                  <a:lnTo>
                    <a:pt x="2144" y="364"/>
                  </a:lnTo>
                  <a:lnTo>
                    <a:pt x="2079" y="321"/>
                  </a:lnTo>
                  <a:lnTo>
                    <a:pt x="2008" y="277"/>
                  </a:lnTo>
                  <a:lnTo>
                    <a:pt x="1927" y="234"/>
                  </a:lnTo>
                  <a:lnTo>
                    <a:pt x="1769" y="157"/>
                  </a:lnTo>
                  <a:lnTo>
                    <a:pt x="1688" y="125"/>
                  </a:lnTo>
                  <a:lnTo>
                    <a:pt x="1612" y="92"/>
                  </a:lnTo>
                  <a:lnTo>
                    <a:pt x="1536" y="65"/>
                  </a:lnTo>
                  <a:lnTo>
                    <a:pt x="1476" y="43"/>
                  </a:lnTo>
                  <a:lnTo>
                    <a:pt x="1422" y="27"/>
                  </a:lnTo>
                  <a:lnTo>
                    <a:pt x="1384" y="10"/>
                  </a:lnTo>
                  <a:lnTo>
                    <a:pt x="1357" y="5"/>
                  </a:lnTo>
                  <a:lnTo>
                    <a:pt x="1346" y="0"/>
                  </a:lnTo>
                  <a:lnTo>
                    <a:pt x="1498" y="54"/>
                  </a:lnTo>
                  <a:lnTo>
                    <a:pt x="1655" y="119"/>
                  </a:lnTo>
                  <a:lnTo>
                    <a:pt x="1807" y="185"/>
                  </a:lnTo>
                  <a:lnTo>
                    <a:pt x="1948" y="255"/>
                  </a:lnTo>
                  <a:lnTo>
                    <a:pt x="2013" y="288"/>
                  </a:lnTo>
                  <a:lnTo>
                    <a:pt x="2068" y="326"/>
                  </a:lnTo>
                  <a:lnTo>
                    <a:pt x="2122" y="364"/>
                  </a:lnTo>
                  <a:lnTo>
                    <a:pt x="2171" y="402"/>
                  </a:lnTo>
                  <a:lnTo>
                    <a:pt x="2209" y="440"/>
                  </a:lnTo>
                  <a:lnTo>
                    <a:pt x="2236" y="478"/>
                  </a:lnTo>
                  <a:lnTo>
                    <a:pt x="2252" y="522"/>
                  </a:lnTo>
                  <a:lnTo>
                    <a:pt x="2263" y="560"/>
                  </a:lnTo>
                  <a:lnTo>
                    <a:pt x="2258" y="598"/>
                  </a:lnTo>
                  <a:lnTo>
                    <a:pt x="2241" y="636"/>
                  </a:lnTo>
                  <a:lnTo>
                    <a:pt x="2214" y="669"/>
                  </a:lnTo>
                  <a:lnTo>
                    <a:pt x="2171" y="702"/>
                  </a:lnTo>
                  <a:lnTo>
                    <a:pt x="2122" y="729"/>
                  </a:lnTo>
                  <a:lnTo>
                    <a:pt x="2062" y="756"/>
                  </a:lnTo>
                  <a:lnTo>
                    <a:pt x="1997" y="778"/>
                  </a:lnTo>
                  <a:lnTo>
                    <a:pt x="1921" y="800"/>
                  </a:lnTo>
                  <a:lnTo>
                    <a:pt x="1834" y="821"/>
                  </a:lnTo>
                  <a:lnTo>
                    <a:pt x="1748" y="843"/>
                  </a:lnTo>
                  <a:lnTo>
                    <a:pt x="1552" y="876"/>
                  </a:lnTo>
                  <a:lnTo>
                    <a:pt x="1351" y="908"/>
                  </a:lnTo>
                  <a:lnTo>
                    <a:pt x="1134" y="941"/>
                  </a:lnTo>
                  <a:lnTo>
                    <a:pt x="923" y="968"/>
                  </a:lnTo>
                  <a:lnTo>
                    <a:pt x="716" y="995"/>
                  </a:lnTo>
                  <a:lnTo>
                    <a:pt x="521" y="1028"/>
                  </a:lnTo>
                  <a:lnTo>
                    <a:pt x="434" y="1044"/>
                  </a:lnTo>
                  <a:lnTo>
                    <a:pt x="353" y="1066"/>
                  </a:lnTo>
                  <a:lnTo>
                    <a:pt x="277" y="1082"/>
                  </a:lnTo>
                  <a:lnTo>
                    <a:pt x="206" y="1104"/>
                  </a:lnTo>
                  <a:lnTo>
                    <a:pt x="147" y="1126"/>
                  </a:lnTo>
                  <a:lnTo>
                    <a:pt x="92" y="1148"/>
                  </a:lnTo>
                  <a:lnTo>
                    <a:pt x="54" y="1175"/>
                  </a:lnTo>
                  <a:lnTo>
                    <a:pt x="22" y="1202"/>
                  </a:lnTo>
                  <a:lnTo>
                    <a:pt x="6" y="1229"/>
                  </a:lnTo>
                  <a:lnTo>
                    <a:pt x="0" y="1262"/>
                  </a:lnTo>
                  <a:lnTo>
                    <a:pt x="11" y="1295"/>
                  </a:lnTo>
                  <a:lnTo>
                    <a:pt x="27" y="1327"/>
                  </a:lnTo>
                  <a:lnTo>
                    <a:pt x="54" y="1355"/>
                  </a:lnTo>
                  <a:lnTo>
                    <a:pt x="98" y="1382"/>
                  </a:lnTo>
                  <a:lnTo>
                    <a:pt x="141" y="1404"/>
                  </a:lnTo>
                  <a:lnTo>
                    <a:pt x="196" y="1425"/>
                  </a:lnTo>
                  <a:lnTo>
                    <a:pt x="261" y="1447"/>
                  </a:lnTo>
                  <a:lnTo>
                    <a:pt x="326" y="1469"/>
                  </a:lnTo>
                  <a:lnTo>
                    <a:pt x="266" y="1442"/>
                  </a:lnTo>
                  <a:lnTo>
                    <a:pt x="217" y="1414"/>
                  </a:lnTo>
                  <a:lnTo>
                    <a:pt x="174" y="1387"/>
                  </a:lnTo>
                  <a:lnTo>
                    <a:pt x="147" y="1360"/>
                  </a:lnTo>
                  <a:lnTo>
                    <a:pt x="125" y="1333"/>
                  </a:lnTo>
                  <a:lnTo>
                    <a:pt x="120" y="1306"/>
                  </a:lnTo>
                  <a:lnTo>
                    <a:pt x="125" y="1278"/>
                  </a:lnTo>
                  <a:lnTo>
                    <a:pt x="141" y="1257"/>
                  </a:lnTo>
                  <a:lnTo>
                    <a:pt x="174" y="1229"/>
                  </a:lnTo>
                  <a:lnTo>
                    <a:pt x="212" y="1208"/>
                  </a:lnTo>
                  <a:lnTo>
                    <a:pt x="272" y="1186"/>
                  </a:lnTo>
                  <a:lnTo>
                    <a:pt x="342" y="1164"/>
                  </a:lnTo>
                  <a:lnTo>
                    <a:pt x="423" y="1142"/>
                  </a:lnTo>
                  <a:lnTo>
                    <a:pt x="527" y="1121"/>
                  </a:lnTo>
                  <a:lnTo>
                    <a:pt x="641" y="1104"/>
                  </a:lnTo>
                  <a:lnTo>
                    <a:pt x="771" y="1088"/>
                  </a:lnTo>
                  <a:lnTo>
                    <a:pt x="771" y="1088"/>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endParaRPr lang="en-US"/>
            </a:p>
          </p:txBody>
        </p:sp>
        <p:sp>
          <p:nvSpPr>
            <p:cNvPr id="82956" name="Freeform 12"/>
            <p:cNvSpPr>
              <a:spLocks/>
            </p:cNvSpPr>
            <p:nvPr/>
          </p:nvSpPr>
          <p:spPr bwMode="hidden">
            <a:xfrm>
              <a:off x="0" y="0"/>
              <a:ext cx="5758" cy="1776"/>
            </a:xfrm>
            <a:custGeom>
              <a:avLst/>
              <a:gdLst/>
              <a:ahLst/>
              <a:cxnLst>
                <a:cxn ang="0">
                  <a:pos x="0" y="0"/>
                </a:cxn>
                <a:cxn ang="0">
                  <a:pos x="0" y="1906"/>
                </a:cxn>
                <a:cxn ang="0">
                  <a:pos x="5740" y="1906"/>
                </a:cxn>
                <a:cxn ang="0">
                  <a:pos x="5740" y="0"/>
                </a:cxn>
                <a:cxn ang="0">
                  <a:pos x="0" y="0"/>
                </a:cxn>
                <a:cxn ang="0">
                  <a:pos x="0" y="0"/>
                </a:cxn>
              </a:cxnLst>
              <a:rect l="0" t="0" r="r" b="b"/>
              <a:pathLst>
                <a:path w="5740" h="1906">
                  <a:moveTo>
                    <a:pt x="0" y="0"/>
                  </a:moveTo>
                  <a:lnTo>
                    <a:pt x="0" y="1906"/>
                  </a:lnTo>
                  <a:lnTo>
                    <a:pt x="5740" y="1906"/>
                  </a:lnTo>
                  <a:lnTo>
                    <a:pt x="5740" y="0"/>
                  </a:lnTo>
                  <a:lnTo>
                    <a:pt x="0" y="0"/>
                  </a:lnTo>
                  <a:lnTo>
                    <a:pt x="0" y="0"/>
                  </a:lnTo>
                  <a:close/>
                </a:path>
              </a:pathLst>
            </a:custGeom>
            <a:gradFill rotWithShape="0">
              <a:gsLst>
                <a:gs pos="0">
                  <a:schemeClr val="bg2"/>
                </a:gs>
                <a:gs pos="100000">
                  <a:schemeClr val="bg1"/>
                </a:gs>
              </a:gsLst>
              <a:lin ang="5400000" scaled="1"/>
            </a:gradFill>
            <a:ln w="9525">
              <a:noFill/>
              <a:round/>
              <a:headEnd/>
              <a:tailEnd/>
            </a:ln>
          </p:spPr>
          <p:txBody>
            <a:bodyPr/>
            <a:lstStyle/>
            <a:p>
              <a:endParaRPr lang="en-US"/>
            </a:p>
          </p:txBody>
        </p:sp>
      </p:grpSp>
      <p:sp>
        <p:nvSpPr>
          <p:cNvPr id="82957" name="Rectangle 13"/>
          <p:cNvSpPr>
            <a:spLocks noGrp="1" noRot="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82958" name="Rectangle 14"/>
          <p:cNvSpPr>
            <a:spLocks noGrp="1" noChangeArrowheads="1"/>
          </p:cNvSpPr>
          <p:nvPr>
            <p:ph type="ftr" sz="quarter" idx="3"/>
          </p:nvPr>
        </p:nvSpPr>
        <p:spPr bwMode="auto">
          <a:xfrm>
            <a:off x="3124200" y="6248400"/>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latin typeface="Arial" charset="0"/>
              </a:defRPr>
            </a:lvl1pPr>
          </a:lstStyle>
          <a:p>
            <a:endParaRPr lang="en-US"/>
          </a:p>
        </p:txBody>
      </p:sp>
      <p:sp>
        <p:nvSpPr>
          <p:cNvPr id="82959" name="Rectangle 15"/>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dk2" tx1="lt1" bg2="dk1" tx2="lt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Lst>
  <p:timing>
    <p:tnLst>
      <p:par>
        <p:cTn id="1" dur="indefinite" restart="never" nodeType="tmRoot"/>
      </p:par>
    </p:tnLst>
  </p:timing>
  <p:txStyles>
    <p:titleStyle>
      <a:lvl1pPr algn="ctr" rtl="0" fontAlgn="base">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2pPr>
      <a:lvl3pPr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3pPr>
      <a:lvl4pPr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4pPr>
      <a:lvl5pPr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5pPr>
      <a:lvl6pPr marL="4572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6pPr>
      <a:lvl7pPr marL="9144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7pPr>
      <a:lvl8pPr marL="13716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8pPr>
      <a:lvl9pPr marL="18288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9pPr>
    </p:titleStyle>
    <p:bodyStyle>
      <a:lvl1pPr marL="342900" indent="-342900" algn="l" rtl="0" fontAlgn="base">
        <a:spcBef>
          <a:spcPct val="20000"/>
        </a:spcBef>
        <a:spcAft>
          <a:spcPct val="0"/>
        </a:spcAft>
        <a:buClr>
          <a:schemeClr val="hlink"/>
        </a:buClr>
        <a:buSzPct val="7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lr>
          <a:schemeClr val="accent2"/>
        </a:buClr>
        <a:buSzPct val="70000"/>
        <a:buFont typeface="Wingdings" pitchFamily="2" charset="2"/>
        <a:buChar char="n"/>
        <a:defRPr sz="2800">
          <a:solidFill>
            <a:schemeClr val="tx1"/>
          </a:solidFill>
          <a:effectLst>
            <a:outerShdw blurRad="38100" dist="38100" dir="2700000" algn="tl">
              <a:srgbClr val="000000"/>
            </a:outerShdw>
          </a:effectLst>
          <a:latin typeface="+mn-lt"/>
        </a:defRPr>
      </a:lvl2pPr>
      <a:lvl3pPr marL="1143000" indent="-228600" algn="l" rtl="0" fontAlgn="base">
        <a:spcBef>
          <a:spcPct val="20000"/>
        </a:spcBef>
        <a:spcAft>
          <a:spcPct val="0"/>
        </a:spcAft>
        <a:buClr>
          <a:schemeClr val="tx2"/>
        </a:buClr>
        <a:buSzPct val="70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fontAlgn="base">
        <a:spcBef>
          <a:spcPct val="20000"/>
        </a:spcBef>
        <a:spcAft>
          <a:spcPct val="0"/>
        </a:spcAft>
        <a:buClr>
          <a:schemeClr val="accent2"/>
        </a:buClr>
        <a:buSzPct val="70000"/>
        <a:buFont typeface="Wingdings" pitchFamily="2" charset="2"/>
        <a:buChar char="n"/>
        <a:defRPr sz="2000">
          <a:solidFill>
            <a:schemeClr val="tx1"/>
          </a:solidFill>
          <a:effectLst>
            <a:outerShdw blurRad="38100" dist="38100" dir="2700000" algn="tl">
              <a:srgbClr val="000000"/>
            </a:outerShdw>
          </a:effectLst>
          <a:latin typeface="+mn-lt"/>
        </a:defRPr>
      </a:lvl4pPr>
      <a:lvl5pPr marL="20574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8" Type="http://schemas.openxmlformats.org/officeDocument/2006/relationships/hyperlink" Target="http://www.hsp.org/default.aspx?id=273" TargetMode="External"/><Relationship Id="rId3" Type="http://schemas.openxmlformats.org/officeDocument/2006/relationships/hyperlink" Target="http://paposter.com/articles/disaster-murder.pdf" TargetMode="External"/><Relationship Id="rId7" Type="http://schemas.openxmlformats.org/officeDocument/2006/relationships/hyperlink" Target="http://www.msha.gov/District/Dist_01/Reports/Knox/page01.htm" TargetMode="External"/><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hyperlink" Target="http://www.msha.gov/district/Dist_01/Fatals/histfat.htm" TargetMode="External"/><Relationship Id="rId5" Type="http://schemas.openxmlformats.org/officeDocument/2006/relationships/hyperlink" Target="http://www.youtube.com/watch?v=tsSqwNizhy8&amp;feature=channel" TargetMode="External"/><Relationship Id="rId10" Type="http://schemas.openxmlformats.org/officeDocument/2006/relationships/hyperlink" Target="http://www.msha.gov/District/Dist_01/Reports/Knox/cover.htm" TargetMode="External"/><Relationship Id="rId4" Type="http://schemas.openxmlformats.org/officeDocument/2006/relationships/hyperlink" Target="http://www.undergroundminers.com/knox.html" TargetMode="External"/><Relationship Id="rId9" Type="http://schemas.openxmlformats.org/officeDocument/2006/relationships/hyperlink" Target="http://explorepahistory.com/displayimage.php?imgId=1489"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hyperlink" Target="http://www.youtube.com/watch?v=tsSqwNizhy8&amp;feature=channel" TargetMode="External"/><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hyperlink" Target="http://www.msha.gov/district/Dist_01/Fatals/histfat.htm" TargetMode="External"/><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hyperlink" Target="http://www.msha.gov/District/Dist_01/Reports/Knox/page01.htm"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hyperlink" Target="http://www.hsp.org/default.aspx?id=273"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a:xfrm>
            <a:off x="1792288" y="4800600"/>
            <a:ext cx="5486400" cy="566738"/>
          </a:xfrm>
        </p:spPr>
        <p:txBody>
          <a:bodyPr anchor="b">
            <a:normAutofit fontScale="90000"/>
          </a:bodyPr>
          <a:lstStyle/>
          <a:p>
            <a:r>
              <a:rPr lang="en-US" b="0">
                <a:latin typeface="Calibri" pitchFamily="34" charset="0"/>
              </a:rPr>
              <a:t>Knox Mine Disaster</a:t>
            </a:r>
          </a:p>
        </p:txBody>
      </p:sp>
      <p:pic>
        <p:nvPicPr>
          <p:cNvPr id="14338" name="Picture Placeholder 6" descr="oldknox.jpg"/>
          <p:cNvPicPr>
            <a:picLocks noGrp="1" noChangeAspect="1"/>
          </p:cNvPicPr>
          <p:nvPr>
            <p:ph type="pic" idx="4294967295"/>
          </p:nvPr>
        </p:nvPicPr>
        <p:blipFill>
          <a:blip r:embed="rId3" cstate="print"/>
          <a:srcRect t="4381" b="4381"/>
          <a:stretch>
            <a:fillRect/>
          </a:stretch>
        </p:blipFill>
        <p:spPr>
          <a:xfrm>
            <a:off x="1792288" y="612775"/>
            <a:ext cx="5486400" cy="4114800"/>
          </a:xfrm>
        </p:spPr>
      </p:pic>
      <p:sp>
        <p:nvSpPr>
          <p:cNvPr id="14339" name="Text Placeholder 5"/>
          <p:cNvSpPr>
            <a:spLocks noGrp="1"/>
          </p:cNvSpPr>
          <p:nvPr>
            <p:ph type="body" sz="half" idx="4294967295"/>
          </p:nvPr>
        </p:nvSpPr>
        <p:spPr>
          <a:xfrm>
            <a:off x="1792288" y="5367338"/>
            <a:ext cx="5486400" cy="804862"/>
          </a:xfrm>
        </p:spPr>
        <p:txBody>
          <a:bodyPr/>
          <a:lstStyle/>
          <a:p>
            <a:pPr marL="0" indent="0" algn="ctr">
              <a:buFont typeface="Wingdings" pitchFamily="2" charset="2"/>
              <a:buNone/>
            </a:pPr>
            <a:r>
              <a:rPr lang="en-US" sz="3600">
                <a:latin typeface="Calibri" pitchFamily="34" charset="0"/>
              </a:rPr>
              <a:t>January 22, 1959</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ext Box 4"/>
          <p:cNvSpPr txBox="1">
            <a:spLocks noChangeArrowheads="1"/>
          </p:cNvSpPr>
          <p:nvPr/>
        </p:nvSpPr>
        <p:spPr bwMode="auto">
          <a:xfrm>
            <a:off x="152400" y="341313"/>
            <a:ext cx="9104313" cy="4054475"/>
          </a:xfrm>
          <a:prstGeom prst="rect">
            <a:avLst/>
          </a:prstGeom>
          <a:noFill/>
          <a:ln w="9525">
            <a:noFill/>
            <a:miter lim="800000"/>
            <a:headEnd/>
            <a:tailEnd/>
          </a:ln>
        </p:spPr>
        <p:txBody>
          <a:bodyPr wrap="square">
            <a:spAutoFit/>
          </a:bodyPr>
          <a:lstStyle/>
          <a:p>
            <a:pPr eaLnBrk="1" hangingPunct="1"/>
            <a:r>
              <a:rPr lang="en-US" sz="2000" b="1" dirty="0">
                <a:latin typeface="Calibri" pitchFamily="34" charset="0"/>
              </a:rPr>
              <a:t>Class Field Trip to the Lackawanna Coal Mine Tour Background Information:</a:t>
            </a:r>
          </a:p>
          <a:p>
            <a:pPr eaLnBrk="1" hangingPunct="1"/>
            <a:endParaRPr lang="en-US" sz="2000" b="1" dirty="0">
              <a:latin typeface="Calibri" pitchFamily="34" charset="0"/>
            </a:endParaRPr>
          </a:p>
          <a:p>
            <a:pPr eaLnBrk="1" hangingPunct="1"/>
            <a:r>
              <a:rPr lang="en-US" sz="2000" dirty="0">
                <a:latin typeface="Calibri" pitchFamily="34" charset="0"/>
              </a:rPr>
              <a:t>The Lackawanna Coal Mine is a museum and retired coal mine located in </a:t>
            </a:r>
          </a:p>
          <a:p>
            <a:pPr eaLnBrk="1" hangingPunct="1"/>
            <a:r>
              <a:rPr lang="en-US" sz="2000" dirty="0" err="1">
                <a:latin typeface="Calibri" pitchFamily="34" charset="0"/>
              </a:rPr>
              <a:t>McDade</a:t>
            </a:r>
            <a:r>
              <a:rPr lang="en-US" sz="2000" dirty="0">
                <a:latin typeface="Calibri" pitchFamily="34" charset="0"/>
              </a:rPr>
              <a:t> Park, Scranton, Pennsylvania. We will board a mine car and descend the </a:t>
            </a:r>
          </a:p>
          <a:p>
            <a:pPr eaLnBrk="1" hangingPunct="1"/>
            <a:r>
              <a:rPr lang="en-US" sz="2000" dirty="0">
                <a:latin typeface="Calibri" pitchFamily="34" charset="0"/>
              </a:rPr>
              <a:t>#190 slope into the Clark Vein of coal. As we descend slowly into the earth, we will </a:t>
            </a:r>
          </a:p>
          <a:p>
            <a:pPr eaLnBrk="1" hangingPunct="1"/>
            <a:r>
              <a:rPr lang="en-US" sz="2000" dirty="0">
                <a:latin typeface="Calibri" pitchFamily="34" charset="0"/>
              </a:rPr>
              <a:t>watch the sky slowly disappear. Soon we’ll reach “the foot” and explore 300 feet </a:t>
            </a:r>
          </a:p>
          <a:p>
            <a:pPr eaLnBrk="1" hangingPunct="1"/>
            <a:r>
              <a:rPr lang="en-US" sz="2000" dirty="0">
                <a:latin typeface="Calibri" pitchFamily="34" charset="0"/>
              </a:rPr>
              <a:t>beneath the earth through an anthracite coal mine originally opened in 1860. We </a:t>
            </a:r>
          </a:p>
          <a:p>
            <a:pPr eaLnBrk="1" hangingPunct="1"/>
            <a:r>
              <a:rPr lang="en-US" sz="2000" dirty="0">
                <a:latin typeface="Calibri" pitchFamily="34" charset="0"/>
              </a:rPr>
              <a:t>will accompany a miner in the winding underground gangways and rock tunnels </a:t>
            </a:r>
          </a:p>
          <a:p>
            <a:pPr eaLnBrk="1" hangingPunct="1"/>
            <a:r>
              <a:rPr lang="en-US" sz="2000" dirty="0">
                <a:latin typeface="Calibri" pitchFamily="34" charset="0"/>
              </a:rPr>
              <a:t>passing three different veins of hard coal, the mule boy and the nipper, the monkey </a:t>
            </a:r>
          </a:p>
          <a:p>
            <a:pPr eaLnBrk="1" hangingPunct="1"/>
            <a:r>
              <a:rPr lang="en-US" sz="2000" dirty="0">
                <a:latin typeface="Calibri" pitchFamily="34" charset="0"/>
              </a:rPr>
              <a:t>vein and the dead chute. He will explain the fascinating methods used, and the heroic</a:t>
            </a:r>
          </a:p>
          <a:p>
            <a:pPr eaLnBrk="1" hangingPunct="1"/>
            <a:r>
              <a:rPr lang="en-US" sz="2000" dirty="0">
                <a:latin typeface="Calibri" pitchFamily="34" charset="0"/>
              </a:rPr>
              <a:t>efforts involved, in deep mining history. After the mine tour we will visit the</a:t>
            </a:r>
          </a:p>
          <a:p>
            <a:pPr eaLnBrk="1" hangingPunct="1"/>
            <a:r>
              <a:rPr lang="en-US" sz="2000" dirty="0">
                <a:latin typeface="Calibri" pitchFamily="34" charset="0"/>
              </a:rPr>
              <a:t>Pennsylvania’s Anthracite Heritage Museum and view exhibits on Northeast PA's </a:t>
            </a:r>
          </a:p>
          <a:p>
            <a:pPr eaLnBrk="1" hangingPunct="1"/>
            <a:r>
              <a:rPr lang="en-US" sz="2000" dirty="0">
                <a:latin typeface="Calibri" pitchFamily="34" charset="0"/>
              </a:rPr>
              <a:t>mining and industrial history.</a:t>
            </a:r>
          </a:p>
        </p:txBody>
      </p:sp>
      <p:pic>
        <p:nvPicPr>
          <p:cNvPr id="33794" name="Picture 2" descr="coal_mine1"/>
          <p:cNvPicPr>
            <a:picLocks noChangeAspect="1" noChangeArrowheads="1"/>
          </p:cNvPicPr>
          <p:nvPr/>
        </p:nvPicPr>
        <p:blipFill>
          <a:blip r:embed="rId3" cstate="print"/>
          <a:srcRect/>
          <a:stretch>
            <a:fillRect/>
          </a:stretch>
        </p:blipFill>
        <p:spPr bwMode="auto">
          <a:xfrm>
            <a:off x="4953000" y="4191000"/>
            <a:ext cx="3619500" cy="2409825"/>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Officials dumped railroad cars into the Susquehanna River in a desperate attempt to plug the hole in the riverbed created by the Knox Mine Disaster."/>
          <p:cNvPicPr>
            <a:picLocks noChangeAspect="1" noChangeArrowheads="1"/>
          </p:cNvPicPr>
          <p:nvPr/>
        </p:nvPicPr>
        <p:blipFill>
          <a:blip r:embed="rId3" cstate="print"/>
          <a:srcRect/>
          <a:stretch>
            <a:fillRect/>
          </a:stretch>
        </p:blipFill>
        <p:spPr bwMode="auto">
          <a:xfrm>
            <a:off x="5029200" y="3559804"/>
            <a:ext cx="3886200" cy="3146721"/>
          </a:xfrm>
          <a:prstGeom prst="rect">
            <a:avLst/>
          </a:prstGeom>
          <a:noFill/>
        </p:spPr>
      </p:pic>
      <p:sp>
        <p:nvSpPr>
          <p:cNvPr id="37892" name="Text Box 4"/>
          <p:cNvSpPr txBox="1">
            <a:spLocks noChangeArrowheads="1"/>
          </p:cNvSpPr>
          <p:nvPr/>
        </p:nvSpPr>
        <p:spPr bwMode="auto">
          <a:xfrm>
            <a:off x="3108325" y="1941513"/>
            <a:ext cx="184150" cy="366712"/>
          </a:xfrm>
          <a:prstGeom prst="rect">
            <a:avLst/>
          </a:prstGeom>
          <a:noFill/>
          <a:ln w="9525">
            <a:noFill/>
            <a:miter lim="800000"/>
            <a:headEnd/>
            <a:tailEnd/>
          </a:ln>
          <a:effectLst/>
        </p:spPr>
        <p:txBody>
          <a:bodyPr wrap="none">
            <a:spAutoFit/>
          </a:bodyPr>
          <a:lstStyle/>
          <a:p>
            <a:pPr eaLnBrk="1" hangingPunct="1"/>
            <a:endParaRPr lang="en-US">
              <a:latin typeface="Arial" charset="0"/>
            </a:endParaRPr>
          </a:p>
        </p:txBody>
      </p:sp>
      <p:sp>
        <p:nvSpPr>
          <p:cNvPr id="37893" name="Text Box 5"/>
          <p:cNvSpPr txBox="1">
            <a:spLocks noChangeArrowheads="1"/>
          </p:cNvSpPr>
          <p:nvPr/>
        </p:nvSpPr>
        <p:spPr bwMode="auto">
          <a:xfrm>
            <a:off x="457200" y="609600"/>
            <a:ext cx="8382000" cy="5539978"/>
          </a:xfrm>
          <a:prstGeom prst="rect">
            <a:avLst/>
          </a:prstGeom>
          <a:noFill/>
          <a:ln w="9525">
            <a:noFill/>
            <a:miter lim="800000"/>
            <a:headEnd/>
            <a:tailEnd/>
          </a:ln>
          <a:effectLst/>
        </p:spPr>
        <p:txBody>
          <a:bodyPr>
            <a:spAutoFit/>
          </a:bodyPr>
          <a:lstStyle/>
          <a:p>
            <a:pPr eaLnBrk="1" hangingPunct="1"/>
            <a:r>
              <a:rPr lang="en-US" sz="2400" dirty="0">
                <a:latin typeface="Calibri" pitchFamily="34" charset="0"/>
              </a:rPr>
              <a:t>Wrapping it all up….</a:t>
            </a:r>
          </a:p>
          <a:p>
            <a:pPr eaLnBrk="1" hangingPunct="1"/>
            <a:endParaRPr lang="en-US" dirty="0">
              <a:latin typeface="Calibri" pitchFamily="34" charset="0"/>
            </a:endParaRPr>
          </a:p>
          <a:p>
            <a:pPr eaLnBrk="1" hangingPunct="1"/>
            <a:r>
              <a:rPr lang="en-US" dirty="0">
                <a:latin typeface="Calibri" pitchFamily="34" charset="0"/>
              </a:rPr>
              <a:t>We have learned about the history of coal mining in northeast Pennsylvania</a:t>
            </a:r>
          </a:p>
          <a:p>
            <a:pPr eaLnBrk="1" hangingPunct="1"/>
            <a:r>
              <a:rPr lang="en-US" dirty="0">
                <a:latin typeface="Calibri" pitchFamily="34" charset="0"/>
              </a:rPr>
              <a:t>with an emphasis on the  working conditions and the dangers of the trade. We discussed the Knox Mine disaster of 1959 and its connection to and impact </a:t>
            </a:r>
          </a:p>
          <a:p>
            <a:pPr eaLnBrk="1" hangingPunct="1"/>
            <a:r>
              <a:rPr lang="en-US" dirty="0">
                <a:latin typeface="Calibri" pitchFamily="34" charset="0"/>
              </a:rPr>
              <a:t>on the coal mining industry in Northeast Pennsylvania.  Then, we visited a retired coal mine and explored the primary sources present at the Pennsylvania’s Anthracite Heritage Museum.</a:t>
            </a:r>
          </a:p>
          <a:p>
            <a:pPr eaLnBrk="1" hangingPunct="1"/>
            <a:endParaRPr lang="en-US" dirty="0">
              <a:latin typeface="Calibri" pitchFamily="34" charset="0"/>
            </a:endParaRPr>
          </a:p>
          <a:p>
            <a:pPr eaLnBrk="1" hangingPunct="1"/>
            <a:r>
              <a:rPr lang="en-US" sz="2400" dirty="0">
                <a:solidFill>
                  <a:srgbClr val="FF0000"/>
                </a:solidFill>
                <a:latin typeface="Calibri" pitchFamily="34" charset="0"/>
              </a:rPr>
              <a:t>Now it is time to reflect</a:t>
            </a:r>
            <a:r>
              <a:rPr lang="en-US" sz="2400" dirty="0" smtClean="0">
                <a:solidFill>
                  <a:srgbClr val="FF0000"/>
                </a:solidFill>
                <a:latin typeface="Calibri" pitchFamily="34" charset="0"/>
              </a:rPr>
              <a:t>…</a:t>
            </a:r>
            <a:endParaRPr lang="en-US" sz="2400" dirty="0">
              <a:solidFill>
                <a:srgbClr val="FF0000"/>
              </a:solidFill>
              <a:latin typeface="Calibri" pitchFamily="34" charset="0"/>
            </a:endParaRPr>
          </a:p>
          <a:p>
            <a:pPr eaLnBrk="1" hangingPunct="1"/>
            <a:endParaRPr lang="en-US" dirty="0">
              <a:solidFill>
                <a:srgbClr val="FF0000"/>
              </a:solidFill>
              <a:latin typeface="Calibri" pitchFamily="34" charset="0"/>
            </a:endParaRPr>
          </a:p>
          <a:p>
            <a:pPr eaLnBrk="1" hangingPunct="1"/>
            <a:r>
              <a:rPr lang="en-US" dirty="0">
                <a:solidFill>
                  <a:srgbClr val="FF0000"/>
                </a:solidFill>
                <a:latin typeface="Calibri" pitchFamily="34" charset="0"/>
              </a:rPr>
              <a:t>Write a 1-2 page journal entry from the perspective of one of the following:</a:t>
            </a:r>
          </a:p>
          <a:p>
            <a:pPr eaLnBrk="1" hangingPunct="1">
              <a:buFontTx/>
              <a:buChar char="-"/>
            </a:pPr>
            <a:r>
              <a:rPr lang="en-US" dirty="0">
                <a:solidFill>
                  <a:srgbClr val="FF0000"/>
                </a:solidFill>
                <a:latin typeface="Calibri" pitchFamily="34" charset="0"/>
              </a:rPr>
              <a:t>A family member who lost someone in the Knox Mine Disaster</a:t>
            </a:r>
          </a:p>
          <a:p>
            <a:pPr eaLnBrk="1" hangingPunct="1">
              <a:buFontTx/>
              <a:buChar char="-"/>
            </a:pPr>
            <a:r>
              <a:rPr lang="en-US" dirty="0">
                <a:solidFill>
                  <a:srgbClr val="FF0000"/>
                </a:solidFill>
                <a:latin typeface="Calibri" pitchFamily="34" charset="0"/>
              </a:rPr>
              <a:t>A miner who escaped the tragic Knox Mine Disaster</a:t>
            </a:r>
          </a:p>
          <a:p>
            <a:pPr eaLnBrk="1" hangingPunct="1">
              <a:buFontTx/>
              <a:buChar char="-"/>
            </a:pPr>
            <a:r>
              <a:rPr lang="en-US" dirty="0">
                <a:solidFill>
                  <a:srgbClr val="FF0000"/>
                </a:solidFill>
                <a:latin typeface="Calibri" pitchFamily="34" charset="0"/>
              </a:rPr>
              <a:t>A reporter who witnessed the aftermath of the Knox Mine Disaster</a:t>
            </a:r>
          </a:p>
          <a:p>
            <a:pPr eaLnBrk="1" hangingPunct="1"/>
            <a:endParaRPr lang="en-US" dirty="0">
              <a:solidFill>
                <a:srgbClr val="FF0000"/>
              </a:solidFill>
              <a:latin typeface="Calibri" pitchFamily="34" charset="0"/>
            </a:endParaRPr>
          </a:p>
          <a:p>
            <a:pPr eaLnBrk="1" hangingPunct="1"/>
            <a:r>
              <a:rPr lang="en-US" dirty="0" smtClean="0">
                <a:solidFill>
                  <a:srgbClr val="FF0000"/>
                </a:solidFill>
                <a:latin typeface="Calibri" pitchFamily="34" charset="0"/>
              </a:rPr>
              <a:t>* Cite </a:t>
            </a:r>
            <a:r>
              <a:rPr lang="en-US" dirty="0">
                <a:solidFill>
                  <a:srgbClr val="FF0000"/>
                </a:solidFill>
                <a:latin typeface="Calibri" pitchFamily="34" charset="0"/>
              </a:rPr>
              <a:t>facts and details from the primary </a:t>
            </a:r>
            <a:r>
              <a:rPr lang="en-US" dirty="0" smtClean="0">
                <a:solidFill>
                  <a:srgbClr val="FF0000"/>
                </a:solidFill>
                <a:latin typeface="Calibri" pitchFamily="34" charset="0"/>
              </a:rPr>
              <a:t>sources</a:t>
            </a:r>
          </a:p>
          <a:p>
            <a:pPr eaLnBrk="1" hangingPunct="1"/>
            <a:r>
              <a:rPr lang="en-US" dirty="0" smtClean="0">
                <a:solidFill>
                  <a:srgbClr val="FF0000"/>
                </a:solidFill>
                <a:latin typeface="Calibri" pitchFamily="34" charset="0"/>
              </a:rPr>
              <a:t> </a:t>
            </a:r>
            <a:r>
              <a:rPr lang="en-US" dirty="0">
                <a:solidFill>
                  <a:srgbClr val="FF0000"/>
                </a:solidFill>
                <a:latin typeface="Calibri" pitchFamily="34" charset="0"/>
              </a:rPr>
              <a:t>presented in class or at the coal mine.</a:t>
            </a:r>
            <a:r>
              <a:rPr lang="en-US" dirty="0">
                <a:solidFill>
                  <a:srgbClr val="FF0000"/>
                </a:solidFill>
                <a:latin typeface="Times New Roman" pitchFamily="18" charset="0"/>
              </a:rPr>
              <a:t> </a:t>
            </a:r>
            <a:r>
              <a:rPr lang="en-US" dirty="0">
                <a:solidFill>
                  <a:schemeClr val="bg2"/>
                </a:solidFill>
                <a:latin typeface="Times New Roman" pitchFamily="18" charset="0"/>
              </a:rPr>
              <a:t> </a:t>
            </a:r>
          </a:p>
          <a:p>
            <a:pPr eaLnBrk="1" hangingPunct="1"/>
            <a:endParaRPr lang="en-US" dirty="0">
              <a:solidFill>
                <a:schemeClr val="bg2"/>
              </a:solidFill>
              <a:latin typeface="Times New Roman"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TextBox 1"/>
          <p:cNvSpPr txBox="1">
            <a:spLocks noChangeArrowheads="1"/>
          </p:cNvSpPr>
          <p:nvPr/>
        </p:nvSpPr>
        <p:spPr bwMode="auto">
          <a:xfrm>
            <a:off x="381000" y="0"/>
            <a:ext cx="7924800" cy="6691313"/>
          </a:xfrm>
          <a:prstGeom prst="rect">
            <a:avLst/>
          </a:prstGeom>
          <a:noFill/>
          <a:ln w="9525">
            <a:noFill/>
            <a:miter lim="800000"/>
            <a:headEnd/>
            <a:tailEnd/>
          </a:ln>
        </p:spPr>
        <p:txBody>
          <a:bodyPr>
            <a:spAutoFit/>
          </a:bodyPr>
          <a:lstStyle/>
          <a:p>
            <a:pPr algn="ctr" eaLnBrk="1" hangingPunct="1"/>
            <a:r>
              <a:rPr lang="en-US" sz="3200" b="1" dirty="0">
                <a:latin typeface="Calibri" pitchFamily="34" charset="0"/>
              </a:rPr>
              <a:t>References</a:t>
            </a:r>
          </a:p>
          <a:p>
            <a:pPr eaLnBrk="1" hangingPunct="1"/>
            <a:endParaRPr lang="en-US" sz="1600" dirty="0">
              <a:latin typeface="Calibri" pitchFamily="34" charset="0"/>
            </a:endParaRPr>
          </a:p>
          <a:p>
            <a:pPr eaLnBrk="1" hangingPunct="1"/>
            <a:r>
              <a:rPr lang="en-US" sz="1600" dirty="0">
                <a:latin typeface="Calibri" pitchFamily="34" charset="0"/>
                <a:hlinkClick r:id="rId3"/>
              </a:rPr>
              <a:t>http://paposter.com/articles/disaster-murder.pdf</a:t>
            </a:r>
            <a:r>
              <a:rPr lang="en-US" sz="1600" dirty="0">
                <a:latin typeface="Calibri" pitchFamily="34" charset="0"/>
              </a:rPr>
              <a:t> - A copy of a local newspaper article that was originally published in the Pennsylvania Heritage Magazine</a:t>
            </a:r>
          </a:p>
          <a:p>
            <a:pPr eaLnBrk="1" hangingPunct="1"/>
            <a:r>
              <a:rPr lang="en-US" sz="1600" dirty="0">
                <a:latin typeface="Calibri" pitchFamily="34" charset="0"/>
              </a:rPr>
              <a:t> </a:t>
            </a:r>
            <a:br>
              <a:rPr lang="en-US" sz="1600" dirty="0">
                <a:latin typeface="Calibri" pitchFamily="34" charset="0"/>
              </a:rPr>
            </a:br>
            <a:r>
              <a:rPr lang="en-US" sz="1600" dirty="0">
                <a:latin typeface="Calibri" pitchFamily="34" charset="0"/>
                <a:hlinkClick r:id="rId4"/>
              </a:rPr>
              <a:t>http://www.undergroundminers.com/knox.html</a:t>
            </a:r>
            <a:r>
              <a:rPr lang="en-US" sz="1600" dirty="0">
                <a:latin typeface="Calibri" pitchFamily="34" charset="0"/>
              </a:rPr>
              <a:t> - The official site of the abandoned mine research, inc. provides a short summary of the incident and pictures </a:t>
            </a:r>
          </a:p>
          <a:p>
            <a:pPr eaLnBrk="1" hangingPunct="1"/>
            <a:endParaRPr lang="en-US" sz="1600" dirty="0">
              <a:latin typeface="Calibri" pitchFamily="34" charset="0"/>
            </a:endParaRPr>
          </a:p>
          <a:p>
            <a:pPr eaLnBrk="1" hangingPunct="1"/>
            <a:r>
              <a:rPr lang="en-US" sz="1600" dirty="0">
                <a:latin typeface="Calibri" pitchFamily="34" charset="0"/>
                <a:hlinkClick r:id="rId5"/>
              </a:rPr>
              <a:t>http://www.youtube.com/watch?v=tsSqwNizhy8&amp;feature=channel</a:t>
            </a:r>
            <a:r>
              <a:rPr lang="en-US" sz="1600" dirty="0">
                <a:latin typeface="Calibri" pitchFamily="34" charset="0"/>
              </a:rPr>
              <a:t> - Hard Coal Part 3 Pennsylvania Anthracite Coal Mining History filmed in a coal mine (1930’s-2008)</a:t>
            </a:r>
          </a:p>
          <a:p>
            <a:pPr eaLnBrk="1" hangingPunct="1"/>
            <a:endParaRPr lang="en-US" sz="1600" dirty="0">
              <a:latin typeface="Calibri" pitchFamily="34" charset="0"/>
            </a:endParaRPr>
          </a:p>
          <a:p>
            <a:pPr eaLnBrk="1" hangingPunct="1"/>
            <a:r>
              <a:rPr lang="en-US" sz="1600" dirty="0">
                <a:latin typeface="Calibri" pitchFamily="34" charset="0"/>
                <a:hlinkClick r:id="rId6"/>
              </a:rPr>
              <a:t>http://www.msha.gov/district/Dist_01/Fatals/histfat.htm</a:t>
            </a:r>
            <a:r>
              <a:rPr lang="en-US" sz="1600" dirty="0">
                <a:latin typeface="Calibri" pitchFamily="34" charset="0"/>
              </a:rPr>
              <a:t> - US Department of Labor Mine Safety and Health Administration chart of coal mine disaster fatalities from 1846 until 1959 </a:t>
            </a:r>
            <a:br>
              <a:rPr lang="en-US" sz="1600" dirty="0">
                <a:latin typeface="Calibri" pitchFamily="34" charset="0"/>
              </a:rPr>
            </a:br>
            <a:r>
              <a:rPr lang="en-US" sz="1600" dirty="0">
                <a:latin typeface="Calibri" pitchFamily="34" charset="0"/>
              </a:rPr>
              <a:t/>
            </a:r>
            <a:br>
              <a:rPr lang="en-US" sz="1600" dirty="0">
                <a:latin typeface="Calibri" pitchFamily="34" charset="0"/>
              </a:rPr>
            </a:br>
            <a:r>
              <a:rPr lang="en-US" sz="1600" dirty="0">
                <a:latin typeface="Calibri" pitchFamily="34" charset="0"/>
                <a:hlinkClick r:id="rId7"/>
              </a:rPr>
              <a:t>http://www.msha.gov/District/Dist_01/Reports/Knox/page01.htm</a:t>
            </a:r>
            <a:r>
              <a:rPr lang="en-US" sz="1600" dirty="0">
                <a:latin typeface="Calibri" pitchFamily="34" charset="0"/>
              </a:rPr>
              <a:t> - The U.S. Department of Labor Mine Safety &amp; Health Administration report of the mine inundation of the river slope mine on January 22, 1959</a:t>
            </a:r>
          </a:p>
          <a:p>
            <a:pPr eaLnBrk="1" hangingPunct="1"/>
            <a:endParaRPr lang="en-US" sz="1600" dirty="0">
              <a:latin typeface="Calibri" pitchFamily="34" charset="0"/>
            </a:endParaRPr>
          </a:p>
          <a:p>
            <a:pPr eaLnBrk="1" hangingPunct="1"/>
            <a:r>
              <a:rPr lang="en-US" sz="1600" dirty="0">
                <a:latin typeface="Calibri" pitchFamily="34" charset="0"/>
                <a:hlinkClick r:id="rId8"/>
              </a:rPr>
              <a:t>http://www.hsp.org/default.aspx?id=273</a:t>
            </a:r>
            <a:r>
              <a:rPr lang="en-US" sz="1600" dirty="0">
                <a:latin typeface="Calibri" pitchFamily="34" charset="0"/>
              </a:rPr>
              <a:t> - The Historical Society of Pennsylvania provides the audio for “The Old Miner’s Refrain” </a:t>
            </a:r>
            <a:br>
              <a:rPr lang="en-US" sz="1600" dirty="0">
                <a:latin typeface="Calibri" pitchFamily="34" charset="0"/>
              </a:rPr>
            </a:br>
            <a:r>
              <a:rPr lang="en-US" sz="1600" dirty="0">
                <a:latin typeface="Calibri" pitchFamily="34" charset="0"/>
              </a:rPr>
              <a:t/>
            </a:r>
            <a:br>
              <a:rPr lang="en-US" sz="1600" dirty="0">
                <a:latin typeface="Calibri" pitchFamily="34" charset="0"/>
              </a:rPr>
            </a:br>
            <a:r>
              <a:rPr lang="en-US" sz="1600" dirty="0">
                <a:latin typeface="Calibri" pitchFamily="34" charset="0"/>
                <a:hlinkClick r:id="rId9"/>
              </a:rPr>
              <a:t>http://explorepahistory.com/displayimage.php?imgId=1489</a:t>
            </a:r>
            <a:r>
              <a:rPr lang="en-US" sz="1600" dirty="0">
                <a:latin typeface="Calibri" pitchFamily="34" charset="0"/>
              </a:rPr>
              <a:t> - Explore PA History provides a summary of the Knox Mine Disaster as well as photos</a:t>
            </a:r>
          </a:p>
          <a:p>
            <a:pPr eaLnBrk="1" hangingPunct="1"/>
            <a:r>
              <a:rPr lang="en-US" sz="1600" dirty="0">
                <a:latin typeface="Calibri" pitchFamily="34" charset="0"/>
              </a:rPr>
              <a:t/>
            </a:r>
            <a:br>
              <a:rPr lang="en-US" sz="1600" dirty="0">
                <a:latin typeface="Calibri" pitchFamily="34" charset="0"/>
              </a:rPr>
            </a:br>
            <a:r>
              <a:rPr lang="en-US" sz="1600" dirty="0">
                <a:latin typeface="Calibri" pitchFamily="34" charset="0"/>
                <a:hlinkClick r:id="rId10"/>
              </a:rPr>
              <a:t>http://www.msha.gov/District/Dist_01/Reports/Knox/cover.htm</a:t>
            </a:r>
            <a:r>
              <a:rPr lang="en-US" sz="1600" dirty="0">
                <a:latin typeface="Calibri" pitchFamily="34" charset="0"/>
              </a:rPr>
              <a:t> - The MSHA report of the Knox Mine Disaster includes historical pictures of the incident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extBox 1"/>
          <p:cNvSpPr txBox="1">
            <a:spLocks noChangeArrowheads="1"/>
          </p:cNvSpPr>
          <p:nvPr/>
        </p:nvSpPr>
        <p:spPr bwMode="auto">
          <a:xfrm>
            <a:off x="685800" y="762000"/>
            <a:ext cx="7620000" cy="3652838"/>
          </a:xfrm>
          <a:prstGeom prst="rect">
            <a:avLst/>
          </a:prstGeom>
          <a:noFill/>
          <a:ln w="9525">
            <a:noFill/>
            <a:miter lim="800000"/>
            <a:headEnd/>
            <a:tailEnd/>
          </a:ln>
        </p:spPr>
        <p:txBody>
          <a:bodyPr>
            <a:spAutoFit/>
          </a:bodyPr>
          <a:lstStyle/>
          <a:p>
            <a:pPr eaLnBrk="1" hangingPunct="1"/>
            <a:r>
              <a:rPr lang="en-US" sz="2400" u="sng">
                <a:latin typeface="Calibri" pitchFamily="34" charset="0"/>
              </a:rPr>
              <a:t>Lesson Goals</a:t>
            </a:r>
            <a:r>
              <a:rPr lang="en-US" sz="2400">
                <a:latin typeface="Calibri" pitchFamily="34" charset="0"/>
              </a:rPr>
              <a:t>:</a:t>
            </a:r>
          </a:p>
          <a:p>
            <a:pPr eaLnBrk="1" hangingPunct="1"/>
            <a:endParaRPr lang="en-US" sz="2400">
              <a:latin typeface="Calibri" pitchFamily="34" charset="0"/>
            </a:endParaRPr>
          </a:p>
          <a:p>
            <a:pPr eaLnBrk="1" hangingPunct="1"/>
            <a:r>
              <a:rPr lang="en-US" sz="2400">
                <a:latin typeface="Calibri" pitchFamily="34" charset="0"/>
              </a:rPr>
              <a:t>We will deepen our understanding of coal mining in our local region, and gain knowledge of the working conditions and the dangers of the trade.</a:t>
            </a:r>
          </a:p>
          <a:p>
            <a:pPr eaLnBrk="1" hangingPunct="1"/>
            <a:endParaRPr lang="en-US" sz="2400">
              <a:latin typeface="Calibri" pitchFamily="34" charset="0"/>
            </a:endParaRPr>
          </a:p>
          <a:p>
            <a:pPr eaLnBrk="1" hangingPunct="1"/>
            <a:r>
              <a:rPr lang="en-US" sz="2400">
                <a:latin typeface="Calibri" pitchFamily="34" charset="0"/>
              </a:rPr>
              <a:t>We will learn about the Knox Mine disaster of 1959 and its connection to and impact on the coal mining industry in Northeast Pennsylvania.</a:t>
            </a:r>
          </a:p>
          <a:p>
            <a:pPr eaLnBrk="1" hangingPunct="1"/>
            <a:endParaRPr lang="en-US">
              <a:latin typeface="Calibri" pitchFamily="34" charset="0"/>
            </a:endParaRPr>
          </a:p>
        </p:txBody>
      </p:sp>
      <p:pic>
        <p:nvPicPr>
          <p:cNvPr id="16386" name="Picture 4" descr="http://t1.gstatic.com/images?q=tbn:ANd9GcTEFjh8v_VkBxhvoo4OOgDfDdT2XgpT324RQFfOo47MGZY-iYg&amp;t=1&amp;h=171&amp;w=217&amp;usg=__eYpKstQXN9aoOAE9ht_2EAGI0HU="/>
          <p:cNvPicPr>
            <a:picLocks noChangeAspect="1" noChangeArrowheads="1"/>
          </p:cNvPicPr>
          <p:nvPr/>
        </p:nvPicPr>
        <p:blipFill>
          <a:blip r:embed="rId3" cstate="print"/>
          <a:srcRect/>
          <a:stretch>
            <a:fillRect/>
          </a:stretch>
        </p:blipFill>
        <p:spPr bwMode="auto">
          <a:xfrm>
            <a:off x="5181600" y="4114800"/>
            <a:ext cx="2895600" cy="2274888"/>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381000"/>
            <a:ext cx="7543800" cy="6323013"/>
          </a:xfrm>
          <a:prstGeom prst="rect">
            <a:avLst/>
          </a:prstGeom>
          <a:noFill/>
        </p:spPr>
        <p:txBody>
          <a:bodyPr>
            <a:spAutoFit/>
          </a:bodyPr>
          <a:lstStyle/>
          <a:p>
            <a:pPr eaLnBrk="1" hangingPunct="1"/>
            <a:r>
              <a:rPr lang="en-US" sz="1400" b="1">
                <a:latin typeface="Calibri" pitchFamily="34" charset="0"/>
              </a:rPr>
              <a:t>Pennsylvania State Standards for History:</a:t>
            </a:r>
          </a:p>
          <a:p>
            <a:pPr eaLnBrk="1" hangingPunct="1"/>
            <a:r>
              <a:rPr lang="en-US" sz="1400" b="1">
                <a:latin typeface="Calibri" pitchFamily="34" charset="0"/>
              </a:rPr>
              <a:t>8.2 Pennsylvania History</a:t>
            </a:r>
          </a:p>
          <a:p>
            <a:pPr eaLnBrk="1" hangingPunct="1"/>
            <a:r>
              <a:rPr lang="en-US" sz="1400">
                <a:latin typeface="Calibri" pitchFamily="34" charset="0"/>
              </a:rPr>
              <a:t>A. Understand the political and cultural contributions of individuals and groups to Pennsylvania history. </a:t>
            </a:r>
          </a:p>
          <a:p>
            <a:pPr eaLnBrk="1" hangingPunct="1"/>
            <a:r>
              <a:rPr lang="en-US" sz="1400">
                <a:latin typeface="Calibri" pitchFamily="34" charset="0"/>
              </a:rPr>
              <a:t>B</a:t>
            </a:r>
            <a:r>
              <a:rPr lang="en-US" sz="1400" b="1">
                <a:latin typeface="Calibri" pitchFamily="34" charset="0"/>
              </a:rPr>
              <a:t>. </a:t>
            </a:r>
            <a:r>
              <a:rPr lang="en-US" sz="1400">
                <a:latin typeface="Calibri" pitchFamily="34" charset="0"/>
              </a:rPr>
              <a:t>Identify and describe primary documents, material artifacts, and historic sites important in Pennsylvania history.</a:t>
            </a:r>
          </a:p>
          <a:p>
            <a:pPr eaLnBrk="1" hangingPunct="1"/>
            <a:endParaRPr lang="en-US" sz="1400">
              <a:latin typeface="Calibri" pitchFamily="34" charset="0"/>
            </a:endParaRPr>
          </a:p>
          <a:p>
            <a:pPr eaLnBrk="1" hangingPunct="1"/>
            <a:r>
              <a:rPr lang="en-US" sz="1400" b="1">
                <a:latin typeface="Calibri" pitchFamily="34" charset="0"/>
              </a:rPr>
              <a:t>Pennsylvania State Standards for Mathematics:</a:t>
            </a:r>
          </a:p>
          <a:p>
            <a:pPr eaLnBrk="1" hangingPunct="1"/>
            <a:r>
              <a:rPr lang="en-US" sz="1400" b="1">
                <a:latin typeface="Calibri" pitchFamily="34" charset="0"/>
              </a:rPr>
              <a:t>2.6 Statistics and Data Analysis</a:t>
            </a:r>
          </a:p>
          <a:p>
            <a:pPr eaLnBrk="1" hangingPunct="1"/>
            <a:r>
              <a:rPr lang="en-US" sz="1400">
                <a:latin typeface="Calibri" pitchFamily="34" charset="0"/>
              </a:rPr>
              <a:t>A. Gather, organize and display data using pictures, charts, bar graphs, etc.</a:t>
            </a:r>
          </a:p>
          <a:p>
            <a:pPr eaLnBrk="1" hangingPunct="1"/>
            <a:r>
              <a:rPr lang="en-US" sz="1400">
                <a:latin typeface="Calibri" pitchFamily="34" charset="0"/>
              </a:rPr>
              <a:t>B. Formulate and answer questions based on data shown on graphs.</a:t>
            </a:r>
          </a:p>
          <a:p>
            <a:pPr eaLnBrk="1" hangingPunct="1"/>
            <a:r>
              <a:rPr lang="en-US" sz="1400">
                <a:latin typeface="Calibri" pitchFamily="34" charset="0"/>
              </a:rPr>
              <a:t>D. Form and justify an opinion on whether a given statement is reasonable based on a comparison to data.</a:t>
            </a:r>
          </a:p>
          <a:p>
            <a:pPr eaLnBrk="1" hangingPunct="1"/>
            <a:endParaRPr lang="en-US" sz="1400">
              <a:latin typeface="Calibri" pitchFamily="34" charset="0"/>
            </a:endParaRPr>
          </a:p>
          <a:p>
            <a:pPr eaLnBrk="1" hangingPunct="1"/>
            <a:r>
              <a:rPr lang="en-US" sz="1400" b="1">
                <a:latin typeface="Calibri" pitchFamily="34" charset="0"/>
              </a:rPr>
              <a:t>Pennsylvania State Standards for Reading, Writing, and Listening:</a:t>
            </a:r>
          </a:p>
          <a:p>
            <a:pPr eaLnBrk="1" hangingPunct="1"/>
            <a:r>
              <a:rPr lang="en-US" sz="1400" b="1">
                <a:latin typeface="Calibri" pitchFamily="34" charset="0"/>
              </a:rPr>
              <a:t>1.2 Reading Critically in All Content Areas</a:t>
            </a:r>
          </a:p>
          <a:p>
            <a:pPr eaLnBrk="1" hangingPunct="1"/>
            <a:r>
              <a:rPr lang="en-US" sz="1400">
                <a:latin typeface="Calibri" pitchFamily="34" charset="0"/>
              </a:rPr>
              <a:t>A. Read and understand essential content of informational texts and documents in all academic areas.</a:t>
            </a:r>
          </a:p>
          <a:p>
            <a:pPr eaLnBrk="1" hangingPunct="1"/>
            <a:r>
              <a:rPr lang="en-US" sz="1400">
                <a:latin typeface="Calibri" pitchFamily="34" charset="0"/>
              </a:rPr>
              <a:t>B. Use and understand a variety of media and evaluate the quality of material produced.</a:t>
            </a:r>
          </a:p>
          <a:p>
            <a:pPr eaLnBrk="1" hangingPunct="1"/>
            <a:endParaRPr lang="en-US" sz="1400" b="1">
              <a:latin typeface="Calibri" pitchFamily="34" charset="0"/>
            </a:endParaRPr>
          </a:p>
          <a:p>
            <a:pPr eaLnBrk="1" hangingPunct="1"/>
            <a:r>
              <a:rPr lang="en-US" sz="1400" b="1">
                <a:latin typeface="Calibri" pitchFamily="34" charset="0"/>
              </a:rPr>
              <a:t>1.4. Types of Writing</a:t>
            </a:r>
          </a:p>
          <a:p>
            <a:pPr eaLnBrk="1" hangingPunct="1"/>
            <a:r>
              <a:rPr lang="en-US" sz="1400">
                <a:latin typeface="Calibri" pitchFamily="34" charset="0"/>
              </a:rPr>
              <a:t>B. Write informational using illustrations when relevant.</a:t>
            </a:r>
          </a:p>
          <a:p>
            <a:pPr eaLnBrk="1" hangingPunct="1"/>
            <a:r>
              <a:rPr lang="en-US" sz="1400">
                <a:latin typeface="Calibri" pitchFamily="34" charset="0"/>
              </a:rPr>
              <a:t>C. Write an opinion and support it with facts.</a:t>
            </a:r>
          </a:p>
          <a:p>
            <a:pPr eaLnBrk="1" hangingPunct="1"/>
            <a:endParaRPr lang="en-US" sz="1400">
              <a:latin typeface="Calibri" pitchFamily="34" charset="0"/>
            </a:endParaRPr>
          </a:p>
          <a:p>
            <a:pPr eaLnBrk="1" hangingPunct="1"/>
            <a:r>
              <a:rPr lang="en-US" sz="1400" b="1">
                <a:latin typeface="Calibri" pitchFamily="34" charset="0"/>
              </a:rPr>
              <a:t>1.6. Speaking and Listening</a:t>
            </a:r>
          </a:p>
          <a:p>
            <a:pPr eaLnBrk="1" hangingPunct="1"/>
            <a:r>
              <a:rPr lang="en-US" sz="1400">
                <a:latin typeface="Calibri" pitchFamily="34" charset="0"/>
              </a:rPr>
              <a:t>A. Listen to others.</a:t>
            </a:r>
          </a:p>
          <a:p>
            <a:pPr eaLnBrk="1" hangingPunct="1"/>
            <a:r>
              <a:rPr lang="en-US" sz="1400">
                <a:latin typeface="Calibri" pitchFamily="34" charset="0"/>
              </a:rPr>
              <a:t>D. Contribute to discussions.</a:t>
            </a:r>
          </a:p>
          <a:p>
            <a:pPr eaLnBrk="1" hangingPunct="1"/>
            <a:r>
              <a:rPr lang="en-US" sz="1400">
                <a:latin typeface="Calibri" pitchFamily="34" charset="0"/>
              </a:rPr>
              <a:t>E. Participate in small and large group discussions and presentations.</a:t>
            </a:r>
          </a:p>
          <a:p>
            <a:pPr eaLnBrk="1" hangingPunct="1"/>
            <a:r>
              <a:rPr lang="en-US" sz="1400">
                <a:latin typeface="Calibri" pitchFamily="34" charset="0"/>
              </a:rPr>
              <a:t>F. Use media for learning purposes.</a:t>
            </a:r>
            <a:r>
              <a:rPr lang="en-US" b="1">
                <a:latin typeface="Calibri" pitchFamily="34" charset="0"/>
              </a:rPr>
              <a:t> </a:t>
            </a:r>
            <a:endParaRPr lang="en-US">
              <a:latin typeface="Calibri" pitchFamily="34" charset="0"/>
            </a:endParaRPr>
          </a:p>
        </p:txBody>
      </p:sp>
      <p:pic>
        <p:nvPicPr>
          <p:cNvPr id="18434" name="Picture 2" descr="http://t1.gstatic.com/images?q=tbn:ANd9GcQRsq0E_GQoR7XUUx3EkA8DUOMrkfTQddeM7M6CZh5Hi4fmrXM&amp;t=1&amp;usg=__oYz_34n05ax7cKRXRJfEnTNrjM8="/>
          <p:cNvPicPr>
            <a:picLocks noChangeAspect="1" noChangeArrowheads="1"/>
          </p:cNvPicPr>
          <p:nvPr/>
        </p:nvPicPr>
        <p:blipFill>
          <a:blip r:embed="rId3" cstate="print"/>
          <a:srcRect/>
          <a:stretch>
            <a:fillRect/>
          </a:stretch>
        </p:blipFill>
        <p:spPr bwMode="auto">
          <a:xfrm>
            <a:off x="6096000" y="4495800"/>
            <a:ext cx="2352675" cy="1943100"/>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extBox 1"/>
          <p:cNvSpPr txBox="1">
            <a:spLocks noChangeArrowheads="1"/>
          </p:cNvSpPr>
          <p:nvPr/>
        </p:nvSpPr>
        <p:spPr bwMode="auto">
          <a:xfrm>
            <a:off x="533400" y="533400"/>
            <a:ext cx="8077200" cy="3568700"/>
          </a:xfrm>
          <a:prstGeom prst="rect">
            <a:avLst/>
          </a:prstGeom>
          <a:noFill/>
          <a:ln w="9525">
            <a:noFill/>
            <a:miter lim="800000"/>
            <a:headEnd/>
            <a:tailEnd/>
          </a:ln>
        </p:spPr>
        <p:txBody>
          <a:bodyPr>
            <a:spAutoFit/>
          </a:bodyPr>
          <a:lstStyle/>
          <a:p>
            <a:pPr algn="ctr" eaLnBrk="1" hangingPunct="1"/>
            <a:r>
              <a:rPr lang="en-US" sz="2400">
                <a:latin typeface="Calibri" pitchFamily="34" charset="0"/>
              </a:rPr>
              <a:t>History of Anthracite Coal Mining in Northeast Pennsylvania</a:t>
            </a:r>
          </a:p>
          <a:p>
            <a:pPr algn="ctr" eaLnBrk="1" hangingPunct="1"/>
            <a:endParaRPr lang="en-US" sz="2400">
              <a:latin typeface="Calibri" pitchFamily="34" charset="0"/>
            </a:endParaRPr>
          </a:p>
          <a:p>
            <a:pPr eaLnBrk="1" hangingPunct="1"/>
            <a:r>
              <a:rPr lang="en-US">
                <a:latin typeface="Calibri" pitchFamily="34" charset="0"/>
              </a:rPr>
              <a:t>Although, settlement in Northeast Pennsylvania predates the American Revolution, the actual discovery of anthracite coal did not occur until the early nineteenth century. After the Civil War, there was a rapid population growth due to both the mining and railroad industries. Immigrants from throughout Europe made up the majority of the population.  The coal mining industry was visible throughout the region until the 1950s. The Know Mine disaster of in 1959 essentially was the end of deep coal mining in the Wyoming Valley.  Today, tours of underground mines can be taken in abandoned mines of Northeast PA and provide an in-depth look and history of the mining industry.</a:t>
            </a:r>
          </a:p>
          <a:p>
            <a:pPr eaLnBrk="1" hangingPunct="1"/>
            <a:endParaRPr lang="en-US">
              <a:latin typeface="Times New Roman" pitchFamily="18" charset="0"/>
            </a:endParaRPr>
          </a:p>
        </p:txBody>
      </p:sp>
      <p:pic>
        <p:nvPicPr>
          <p:cNvPr id="20482" name="Picture 2" descr="imhuber24.jpg"/>
          <p:cNvPicPr>
            <a:picLocks noChangeAspect="1"/>
          </p:cNvPicPr>
          <p:nvPr/>
        </p:nvPicPr>
        <p:blipFill>
          <a:blip r:embed="rId3" cstate="print"/>
          <a:srcRect/>
          <a:stretch>
            <a:fillRect/>
          </a:stretch>
        </p:blipFill>
        <p:spPr bwMode="auto">
          <a:xfrm>
            <a:off x="2895600" y="3810000"/>
            <a:ext cx="3502025" cy="2628900"/>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extBox 1"/>
          <p:cNvSpPr txBox="1">
            <a:spLocks noChangeArrowheads="1"/>
          </p:cNvSpPr>
          <p:nvPr/>
        </p:nvSpPr>
        <p:spPr bwMode="auto">
          <a:xfrm>
            <a:off x="381000" y="609600"/>
            <a:ext cx="8610600" cy="3370153"/>
          </a:xfrm>
          <a:prstGeom prst="rect">
            <a:avLst/>
          </a:prstGeom>
          <a:noFill/>
          <a:ln w="9525">
            <a:noFill/>
            <a:miter lim="800000"/>
            <a:headEnd/>
            <a:tailEnd/>
          </a:ln>
        </p:spPr>
        <p:txBody>
          <a:bodyPr>
            <a:spAutoFit/>
          </a:bodyPr>
          <a:lstStyle/>
          <a:p>
            <a:pPr algn="ctr" eaLnBrk="1" hangingPunct="1"/>
            <a:r>
              <a:rPr lang="en-US" sz="900" dirty="0">
                <a:latin typeface="Calibri" pitchFamily="34" charset="0"/>
              </a:rPr>
              <a:t/>
            </a:r>
            <a:br>
              <a:rPr lang="en-US" sz="900" dirty="0">
                <a:latin typeface="Calibri" pitchFamily="34" charset="0"/>
              </a:rPr>
            </a:br>
            <a:r>
              <a:rPr lang="en-US" sz="2400" dirty="0">
                <a:latin typeface="Calibri" pitchFamily="34" charset="0"/>
                <a:cs typeface="Times New Roman" pitchFamily="18" charset="0"/>
              </a:rPr>
              <a:t>Pennsylvania Anthracite Coal Mining History</a:t>
            </a:r>
          </a:p>
          <a:p>
            <a:pPr eaLnBrk="1" hangingPunct="1"/>
            <a:endParaRPr lang="en-US" dirty="0">
              <a:latin typeface="Calibri" pitchFamily="34" charset="0"/>
              <a:cs typeface="Times New Roman" pitchFamily="18" charset="0"/>
            </a:endParaRPr>
          </a:p>
          <a:p>
            <a:pPr eaLnBrk="1" hangingPunct="1"/>
            <a:r>
              <a:rPr lang="en-US" dirty="0">
                <a:latin typeface="Calibri" pitchFamily="34" charset="0"/>
                <a:cs typeface="Times New Roman" pitchFamily="18" charset="0"/>
              </a:rPr>
              <a:t> </a:t>
            </a:r>
            <a:r>
              <a:rPr lang="en-US" u="sng" dirty="0">
                <a:latin typeface="Calibri" pitchFamily="34" charset="0"/>
                <a:cs typeface="Times New Roman" pitchFamily="18" charset="0"/>
              </a:rPr>
              <a:t>WATCH</a:t>
            </a:r>
            <a:r>
              <a:rPr lang="en-US" dirty="0">
                <a:latin typeface="Calibri" pitchFamily="34" charset="0"/>
                <a:cs typeface="Times New Roman" pitchFamily="18" charset="0"/>
              </a:rPr>
              <a:t>: </a:t>
            </a:r>
            <a:r>
              <a:rPr lang="en-US" dirty="0" smtClean="0">
                <a:latin typeface="Calibri" pitchFamily="34" charset="0"/>
                <a:cs typeface="Times New Roman" pitchFamily="18" charset="0"/>
              </a:rPr>
              <a:t> The </a:t>
            </a:r>
            <a:r>
              <a:rPr lang="en-US" dirty="0">
                <a:latin typeface="Calibri" pitchFamily="34" charset="0"/>
              </a:rPr>
              <a:t>Hard Coal Part 3</a:t>
            </a:r>
            <a:r>
              <a:rPr lang="en-US" dirty="0">
                <a:latin typeface="Calibri" pitchFamily="34" charset="0"/>
                <a:cs typeface="Times New Roman" pitchFamily="18" charset="0"/>
              </a:rPr>
              <a:t> video was filmed in The Ashland Pioneer Tunnel coal mine and talks about the mining industry in Northeast PA from the 1930’s-2008.</a:t>
            </a:r>
          </a:p>
          <a:p>
            <a:pPr eaLnBrk="1" hangingPunct="1"/>
            <a:r>
              <a:rPr lang="en-US" dirty="0">
                <a:latin typeface="Calibri" pitchFamily="34" charset="0"/>
                <a:cs typeface="Times New Roman" pitchFamily="18" charset="0"/>
                <a:hlinkClick r:id="rId3"/>
              </a:rPr>
              <a:t>http://www.youtube.com/watch?v=tsSqwNizhy8&amp;feature=channel </a:t>
            </a:r>
            <a:r>
              <a:rPr lang="en-US" dirty="0">
                <a:latin typeface="Calibri" pitchFamily="34" charset="0"/>
                <a:cs typeface="Times New Roman" pitchFamily="18" charset="0"/>
              </a:rPr>
              <a:t/>
            </a:r>
            <a:br>
              <a:rPr lang="en-US" dirty="0">
                <a:latin typeface="Calibri" pitchFamily="34" charset="0"/>
                <a:cs typeface="Times New Roman" pitchFamily="18" charset="0"/>
              </a:rPr>
            </a:br>
            <a:endParaRPr lang="en-US" dirty="0">
              <a:latin typeface="Calibri" pitchFamily="34" charset="0"/>
              <a:cs typeface="Times New Roman" pitchFamily="18" charset="0"/>
            </a:endParaRPr>
          </a:p>
          <a:p>
            <a:pPr eaLnBrk="1" hangingPunct="1"/>
            <a:r>
              <a:rPr lang="en-US" u="sng" dirty="0">
                <a:latin typeface="Calibri" pitchFamily="34" charset="0"/>
                <a:cs typeface="Times New Roman" pitchFamily="18" charset="0"/>
              </a:rPr>
              <a:t>DO</a:t>
            </a:r>
            <a:r>
              <a:rPr lang="en-US" dirty="0">
                <a:latin typeface="Calibri" pitchFamily="34" charset="0"/>
                <a:cs typeface="Times New Roman" pitchFamily="18" charset="0"/>
              </a:rPr>
              <a:t>: </a:t>
            </a:r>
            <a:r>
              <a:rPr lang="en-US" dirty="0" smtClean="0">
                <a:latin typeface="Calibri" pitchFamily="34" charset="0"/>
                <a:cs typeface="Times New Roman" pitchFamily="18" charset="0"/>
              </a:rPr>
              <a:t> Complete </a:t>
            </a:r>
            <a:r>
              <a:rPr lang="en-US" dirty="0">
                <a:latin typeface="Calibri" pitchFamily="34" charset="0"/>
                <a:cs typeface="Times New Roman" pitchFamily="18" charset="0"/>
              </a:rPr>
              <a:t>the NARA motion picture analysis worksheet </a:t>
            </a:r>
            <a:r>
              <a:rPr lang="en-US" dirty="0" smtClean="0">
                <a:latin typeface="Calibri" pitchFamily="34" charset="0"/>
                <a:cs typeface="Times New Roman" pitchFamily="18" charset="0"/>
              </a:rPr>
              <a:t>in your packet and </a:t>
            </a:r>
            <a:r>
              <a:rPr lang="en-US" dirty="0">
                <a:latin typeface="Calibri" pitchFamily="34" charset="0"/>
                <a:cs typeface="Times New Roman" pitchFamily="18" charset="0"/>
              </a:rPr>
              <a:t>describe what the message and effectiveness of the video </a:t>
            </a:r>
            <a:r>
              <a:rPr lang="en-US" dirty="0" smtClean="0">
                <a:latin typeface="Calibri" pitchFamily="34" charset="0"/>
                <a:cs typeface="Times New Roman" pitchFamily="18" charset="0"/>
              </a:rPr>
              <a:t>was.</a:t>
            </a:r>
            <a:endParaRPr lang="en-US" dirty="0">
              <a:latin typeface="Calibri" pitchFamily="34" charset="0"/>
              <a:cs typeface="Times New Roman" pitchFamily="18" charset="0"/>
            </a:endParaRPr>
          </a:p>
          <a:p>
            <a:pPr eaLnBrk="1" hangingPunct="1"/>
            <a:endParaRPr lang="en-US" u="sng" dirty="0">
              <a:latin typeface="Calibri" pitchFamily="34" charset="0"/>
              <a:cs typeface="Times New Roman" pitchFamily="18" charset="0"/>
            </a:endParaRPr>
          </a:p>
          <a:p>
            <a:pPr eaLnBrk="1" hangingPunct="1"/>
            <a:r>
              <a:rPr lang="en-US" u="sng" dirty="0">
                <a:latin typeface="Calibri" pitchFamily="34" charset="0"/>
                <a:cs typeface="Times New Roman" pitchFamily="18" charset="0"/>
              </a:rPr>
              <a:t>DISCUSS</a:t>
            </a:r>
            <a:r>
              <a:rPr lang="en-US" dirty="0">
                <a:latin typeface="Calibri" pitchFamily="34" charset="0"/>
                <a:cs typeface="Times New Roman" pitchFamily="18" charset="0"/>
              </a:rPr>
              <a:t>:  </a:t>
            </a:r>
            <a:r>
              <a:rPr lang="en-US" dirty="0" smtClean="0">
                <a:latin typeface="Calibri" pitchFamily="34" charset="0"/>
                <a:cs typeface="Times New Roman" pitchFamily="18" charset="0"/>
              </a:rPr>
              <a:t> What </a:t>
            </a:r>
            <a:r>
              <a:rPr lang="en-US" dirty="0">
                <a:latin typeface="Calibri" pitchFamily="34" charset="0"/>
                <a:cs typeface="Times New Roman" pitchFamily="18" charset="0"/>
              </a:rPr>
              <a:t>information have you learned about anthracite coal mining in Pennsylvania?</a:t>
            </a:r>
          </a:p>
        </p:txBody>
      </p:sp>
      <p:pic>
        <p:nvPicPr>
          <p:cNvPr id="22530" name="Picture 2" descr="http://www.shulersnet.com/coalcracker/oldminer.jpg"/>
          <p:cNvPicPr>
            <a:picLocks noChangeAspect="1" noChangeArrowheads="1"/>
          </p:cNvPicPr>
          <p:nvPr/>
        </p:nvPicPr>
        <p:blipFill>
          <a:blip r:embed="rId4" cstate="print"/>
          <a:srcRect/>
          <a:stretch>
            <a:fillRect/>
          </a:stretch>
        </p:blipFill>
        <p:spPr bwMode="auto">
          <a:xfrm>
            <a:off x="4724400" y="4343400"/>
            <a:ext cx="3352800" cy="2324100"/>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7" name="Picture 2" descr="http://www.msha.gov/District/Dist_01/reports/Knox/F7.gif"/>
          <p:cNvPicPr>
            <a:picLocks noChangeAspect="1" noChangeArrowheads="1"/>
          </p:cNvPicPr>
          <p:nvPr/>
        </p:nvPicPr>
        <p:blipFill>
          <a:blip r:embed="rId3" cstate="print"/>
          <a:srcRect/>
          <a:stretch>
            <a:fillRect/>
          </a:stretch>
        </p:blipFill>
        <p:spPr bwMode="auto">
          <a:xfrm>
            <a:off x="2895600" y="4191000"/>
            <a:ext cx="3352800" cy="2438400"/>
          </a:xfrm>
          <a:prstGeom prst="rect">
            <a:avLst/>
          </a:prstGeom>
          <a:noFill/>
          <a:ln w="9525">
            <a:noFill/>
            <a:miter lim="800000"/>
            <a:headEnd/>
            <a:tailEnd/>
          </a:ln>
        </p:spPr>
      </p:pic>
      <p:sp>
        <p:nvSpPr>
          <p:cNvPr id="24578" name="TextBox 1"/>
          <p:cNvSpPr txBox="1">
            <a:spLocks noChangeArrowheads="1"/>
          </p:cNvSpPr>
          <p:nvPr/>
        </p:nvSpPr>
        <p:spPr bwMode="auto">
          <a:xfrm>
            <a:off x="1066800" y="228600"/>
            <a:ext cx="7543800" cy="4084638"/>
          </a:xfrm>
          <a:prstGeom prst="rect">
            <a:avLst/>
          </a:prstGeom>
          <a:noFill/>
          <a:ln w="9525">
            <a:noFill/>
            <a:miter lim="800000"/>
            <a:headEnd/>
            <a:tailEnd/>
          </a:ln>
        </p:spPr>
        <p:txBody>
          <a:bodyPr>
            <a:spAutoFit/>
          </a:bodyPr>
          <a:lstStyle/>
          <a:p>
            <a:pPr algn="ctr" eaLnBrk="1" hangingPunct="1"/>
            <a:r>
              <a:rPr lang="en-US" sz="2400" dirty="0">
                <a:latin typeface="Calibri" pitchFamily="34" charset="0"/>
                <a:cs typeface="Times New Roman" pitchFamily="18" charset="0"/>
              </a:rPr>
              <a:t>Knox Mine Disaster of January 22, 1959</a:t>
            </a:r>
          </a:p>
          <a:p>
            <a:pPr algn="ctr" eaLnBrk="1" hangingPunct="1"/>
            <a:endParaRPr lang="en-US" sz="2000" dirty="0">
              <a:latin typeface="Calibri" pitchFamily="34" charset="0"/>
              <a:cs typeface="Times New Roman" pitchFamily="18" charset="0"/>
            </a:endParaRPr>
          </a:p>
          <a:p>
            <a:pPr eaLnBrk="1" hangingPunct="1">
              <a:buFont typeface="Arial" charset="0"/>
              <a:buChar char="•"/>
            </a:pPr>
            <a:r>
              <a:rPr lang="en-US" sz="2000" dirty="0">
                <a:latin typeface="Calibri" pitchFamily="34" charset="0"/>
                <a:cs typeface="Times New Roman" pitchFamily="18" charset="0"/>
              </a:rPr>
              <a:t> Occurred in Port Griffith, Pennsylvania, near Pittston</a:t>
            </a:r>
          </a:p>
          <a:p>
            <a:pPr eaLnBrk="1" hangingPunct="1">
              <a:buFont typeface="Arial" charset="0"/>
              <a:buChar char="•"/>
            </a:pPr>
            <a:r>
              <a:rPr lang="en-US" sz="2000" dirty="0">
                <a:latin typeface="Calibri" pitchFamily="34" charset="0"/>
                <a:cs typeface="Times New Roman" pitchFamily="18" charset="0"/>
              </a:rPr>
              <a:t> The Susquehanna River broke through the mine workings </a:t>
            </a:r>
          </a:p>
          <a:p>
            <a:pPr eaLnBrk="1" hangingPunct="1">
              <a:buFont typeface="Arial" charset="0"/>
              <a:buChar char="•"/>
            </a:pPr>
            <a:r>
              <a:rPr lang="en-US" sz="2000" dirty="0" smtClean="0">
                <a:latin typeface="Calibri" pitchFamily="34" charset="0"/>
                <a:cs typeface="Times New Roman" pitchFamily="18" charset="0"/>
              </a:rPr>
              <a:t> In </a:t>
            </a:r>
            <a:r>
              <a:rPr lang="en-US" sz="2000" dirty="0">
                <a:latin typeface="Calibri" pitchFamily="34" charset="0"/>
                <a:cs typeface="Times New Roman" pitchFamily="18" charset="0"/>
              </a:rPr>
              <a:t>an attempt to plug the hole between the river bottom and the mine, railroad coal cars were fed into the swirling funnel of water</a:t>
            </a:r>
          </a:p>
          <a:p>
            <a:pPr eaLnBrk="1" hangingPunct="1">
              <a:buFont typeface="Arial" charset="0"/>
              <a:buChar char="•"/>
            </a:pPr>
            <a:r>
              <a:rPr lang="en-US" sz="2000" dirty="0" smtClean="0">
                <a:latin typeface="Calibri" pitchFamily="34" charset="0"/>
                <a:cs typeface="Times New Roman" pitchFamily="18" charset="0"/>
              </a:rPr>
              <a:t> Caused </a:t>
            </a:r>
            <a:r>
              <a:rPr lang="en-US" sz="2000" dirty="0">
                <a:latin typeface="Calibri" pitchFamily="34" charset="0"/>
                <a:cs typeface="Times New Roman" pitchFamily="18" charset="0"/>
              </a:rPr>
              <a:t>permanent flooding of the majority of the interconnected underground mines in the Wilkes-Barre area</a:t>
            </a:r>
          </a:p>
          <a:p>
            <a:pPr eaLnBrk="1" hangingPunct="1">
              <a:buFont typeface="Arial" charset="0"/>
              <a:buChar char="•"/>
            </a:pPr>
            <a:r>
              <a:rPr lang="en-US" sz="2000" dirty="0" smtClean="0">
                <a:latin typeface="Calibri" pitchFamily="34" charset="0"/>
                <a:cs typeface="Times New Roman" pitchFamily="18" charset="0"/>
              </a:rPr>
              <a:t> They </a:t>
            </a:r>
            <a:r>
              <a:rPr lang="en-US" sz="2000" dirty="0">
                <a:latin typeface="Calibri" pitchFamily="34" charset="0"/>
                <a:cs typeface="Times New Roman" pitchFamily="18" charset="0"/>
              </a:rPr>
              <a:t>were a total of 12 victims, who were all miners that were trapped in the mine </a:t>
            </a:r>
          </a:p>
          <a:p>
            <a:pPr eaLnBrk="1" hangingPunct="1">
              <a:buFont typeface="Arial" charset="0"/>
              <a:buChar char="•"/>
            </a:pPr>
            <a:r>
              <a:rPr lang="en-US" sz="2000" dirty="0" smtClean="0">
                <a:latin typeface="Calibri" pitchFamily="34" charset="0"/>
                <a:cs typeface="Times New Roman" pitchFamily="18" charset="0"/>
              </a:rPr>
              <a:t> This </a:t>
            </a:r>
            <a:r>
              <a:rPr lang="en-US" sz="2000" dirty="0">
                <a:latin typeface="Calibri" pitchFamily="34" charset="0"/>
                <a:cs typeface="Times New Roman" pitchFamily="18" charset="0"/>
              </a:rPr>
              <a:t>disaster is referred to as the event which ended deep coal mining in the northern anthracite fields of Pennsylvania</a:t>
            </a:r>
          </a:p>
          <a:p>
            <a:pPr eaLnBrk="1" hangingPunct="1"/>
            <a:endParaRPr lang="en-US" dirty="0">
              <a:latin typeface="Calibri"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ext Box 6"/>
          <p:cNvSpPr txBox="1">
            <a:spLocks noChangeArrowheads="1"/>
          </p:cNvSpPr>
          <p:nvPr/>
        </p:nvSpPr>
        <p:spPr bwMode="auto">
          <a:xfrm>
            <a:off x="76200" y="0"/>
            <a:ext cx="9132888" cy="6647974"/>
          </a:xfrm>
          <a:prstGeom prst="rect">
            <a:avLst/>
          </a:prstGeom>
          <a:noFill/>
          <a:ln w="9525">
            <a:noFill/>
            <a:miter lim="800000"/>
            <a:headEnd/>
            <a:tailEnd/>
          </a:ln>
        </p:spPr>
        <p:txBody>
          <a:bodyPr>
            <a:spAutoFit/>
          </a:bodyPr>
          <a:lstStyle/>
          <a:p>
            <a:pPr algn="ctr" eaLnBrk="1" hangingPunct="1"/>
            <a:r>
              <a:rPr lang="en-US" sz="2800" dirty="0">
                <a:latin typeface="Calibri" pitchFamily="34" charset="0"/>
                <a:cs typeface="Times New Roman" pitchFamily="18" charset="0"/>
              </a:rPr>
              <a:t>Knox Mine Disaster Information</a:t>
            </a:r>
            <a:r>
              <a:rPr lang="en-US" sz="2000" dirty="0">
                <a:latin typeface="Calibri" pitchFamily="34" charset="0"/>
                <a:cs typeface="Times New Roman" pitchFamily="18" charset="0"/>
              </a:rPr>
              <a:t/>
            </a:r>
            <a:br>
              <a:rPr lang="en-US" sz="2000" dirty="0">
                <a:latin typeface="Calibri" pitchFamily="34" charset="0"/>
                <a:cs typeface="Times New Roman" pitchFamily="18" charset="0"/>
              </a:rPr>
            </a:br>
            <a:endParaRPr lang="en-US" sz="2000" dirty="0">
              <a:latin typeface="Calibri" pitchFamily="34" charset="0"/>
              <a:cs typeface="Times New Roman" pitchFamily="18" charset="0"/>
            </a:endParaRPr>
          </a:p>
          <a:p>
            <a:pPr eaLnBrk="1" hangingPunct="1"/>
            <a:r>
              <a:rPr lang="en-US" sz="2000" dirty="0">
                <a:latin typeface="Calibri" pitchFamily="34" charset="0"/>
                <a:cs typeface="Times New Roman" pitchFamily="18" charset="0"/>
              </a:rPr>
              <a:t> </a:t>
            </a:r>
            <a:r>
              <a:rPr lang="en-US" sz="2000" u="sng" dirty="0" smtClean="0">
                <a:latin typeface="Calibri" pitchFamily="34" charset="0"/>
                <a:cs typeface="Times New Roman" pitchFamily="18" charset="0"/>
              </a:rPr>
              <a:t>STUDY</a:t>
            </a:r>
            <a:r>
              <a:rPr lang="en-US" sz="2000" dirty="0">
                <a:latin typeface="Calibri" pitchFamily="34" charset="0"/>
                <a:cs typeface="Times New Roman" pitchFamily="18" charset="0"/>
              </a:rPr>
              <a:t>: </a:t>
            </a:r>
            <a:r>
              <a:rPr lang="en-US" sz="2000" dirty="0" smtClean="0">
                <a:latin typeface="Calibri" pitchFamily="34" charset="0"/>
                <a:cs typeface="Times New Roman" pitchFamily="18" charset="0"/>
              </a:rPr>
              <a:t> The </a:t>
            </a:r>
            <a:r>
              <a:rPr lang="en-US" sz="2000" dirty="0">
                <a:latin typeface="Calibri" pitchFamily="34" charset="0"/>
                <a:cs typeface="Times New Roman" pitchFamily="18" charset="0"/>
              </a:rPr>
              <a:t>chart from the U. S. Department of Labor Mine Safety &amp; Health </a:t>
            </a:r>
          </a:p>
          <a:p>
            <a:pPr eaLnBrk="1" hangingPunct="1"/>
            <a:r>
              <a:rPr lang="en-US" sz="2000" dirty="0">
                <a:latin typeface="Calibri" pitchFamily="34" charset="0"/>
                <a:cs typeface="Times New Roman" pitchFamily="18" charset="0"/>
              </a:rPr>
              <a:t>Administration lists fatality information from historical coal mine disasters in the </a:t>
            </a:r>
          </a:p>
          <a:p>
            <a:pPr eaLnBrk="1" hangingPunct="1"/>
            <a:r>
              <a:rPr lang="en-US" sz="2000" dirty="0">
                <a:latin typeface="Calibri" pitchFamily="34" charset="0"/>
                <a:cs typeface="Times New Roman" pitchFamily="18" charset="0"/>
              </a:rPr>
              <a:t>anthracite region of PA at </a:t>
            </a:r>
            <a:r>
              <a:rPr lang="en-US" dirty="0">
                <a:hlinkClick r:id="rId3"/>
              </a:rPr>
              <a:t>http://www.msha.gov/district/Dist_01/Fatals/histfat.htm</a:t>
            </a:r>
            <a:r>
              <a:rPr lang="en-US" dirty="0"/>
              <a:t>.</a:t>
            </a:r>
            <a:r>
              <a:rPr lang="en-US" sz="2000" dirty="0">
                <a:latin typeface="Calibri" pitchFamily="34" charset="0"/>
                <a:cs typeface="Times New Roman" pitchFamily="18" charset="0"/>
              </a:rPr>
              <a:t> Concentrate on the years 1909-1959 and answer the following </a:t>
            </a:r>
            <a:r>
              <a:rPr lang="en-US" sz="2000" dirty="0" smtClean="0">
                <a:latin typeface="Calibri" pitchFamily="34" charset="0"/>
                <a:cs typeface="Times New Roman" pitchFamily="18" charset="0"/>
              </a:rPr>
              <a:t>questions: </a:t>
            </a:r>
            <a:endParaRPr lang="en-US" sz="2000" dirty="0">
              <a:latin typeface="Calibri" pitchFamily="34" charset="0"/>
              <a:cs typeface="Times New Roman" pitchFamily="18" charset="0"/>
            </a:endParaRPr>
          </a:p>
          <a:p>
            <a:pPr eaLnBrk="1" hangingPunct="1"/>
            <a:endParaRPr lang="en-US" sz="2000" dirty="0">
              <a:latin typeface="Calibri" pitchFamily="34" charset="0"/>
              <a:cs typeface="Times New Roman" pitchFamily="18" charset="0"/>
            </a:endParaRPr>
          </a:p>
          <a:p>
            <a:pPr eaLnBrk="1" hangingPunct="1">
              <a:buFont typeface="Arial" charset="0"/>
              <a:buNone/>
            </a:pPr>
            <a:r>
              <a:rPr lang="en-US" sz="2000" dirty="0">
                <a:latin typeface="Calibri" pitchFamily="34" charset="0"/>
                <a:cs typeface="Times New Roman" pitchFamily="18" charset="0"/>
              </a:rPr>
              <a:t>1. How does the Knox Mine Disaster of January 22, 1959 compare to the other mine </a:t>
            </a:r>
          </a:p>
          <a:p>
            <a:pPr eaLnBrk="1" hangingPunct="1"/>
            <a:r>
              <a:rPr lang="en-US" sz="2000" dirty="0">
                <a:latin typeface="Calibri" pitchFamily="34" charset="0"/>
                <a:cs typeface="Times New Roman" pitchFamily="18" charset="0"/>
              </a:rPr>
              <a:t>disasters during that time frame in the number of miners killed and the cause? </a:t>
            </a:r>
          </a:p>
          <a:p>
            <a:pPr eaLnBrk="1" hangingPunct="1"/>
            <a:endParaRPr lang="en-US" sz="2000" dirty="0">
              <a:latin typeface="Calibri" pitchFamily="34" charset="0"/>
              <a:cs typeface="Times New Roman" pitchFamily="18" charset="0"/>
            </a:endParaRPr>
          </a:p>
          <a:p>
            <a:pPr eaLnBrk="1" hangingPunct="1">
              <a:buFont typeface="Arial" charset="0"/>
              <a:buNone/>
            </a:pPr>
            <a:r>
              <a:rPr lang="en-US" sz="2000" dirty="0">
                <a:latin typeface="Calibri" pitchFamily="34" charset="0"/>
                <a:cs typeface="Times New Roman" pitchFamily="18" charset="0"/>
              </a:rPr>
              <a:t>2. Describe why or why not such a disaster was new to the Pittston area. </a:t>
            </a:r>
            <a:br>
              <a:rPr lang="en-US" sz="2000" dirty="0">
                <a:latin typeface="Calibri" pitchFamily="34" charset="0"/>
                <a:cs typeface="Times New Roman" pitchFamily="18" charset="0"/>
              </a:rPr>
            </a:br>
            <a:r>
              <a:rPr lang="en-US" sz="2000" dirty="0">
                <a:latin typeface="Calibri" pitchFamily="34" charset="0"/>
                <a:cs typeface="Times New Roman" pitchFamily="18" charset="0"/>
              </a:rPr>
              <a:t/>
            </a:r>
            <a:br>
              <a:rPr lang="en-US" sz="2000" dirty="0">
                <a:latin typeface="Calibri" pitchFamily="34" charset="0"/>
                <a:cs typeface="Times New Roman" pitchFamily="18" charset="0"/>
              </a:rPr>
            </a:br>
            <a:endParaRPr lang="en-US" sz="2000" dirty="0">
              <a:latin typeface="Calibri" pitchFamily="34" charset="0"/>
              <a:cs typeface="Times New Roman" pitchFamily="18" charset="0"/>
            </a:endParaRPr>
          </a:p>
          <a:p>
            <a:pPr eaLnBrk="1" hangingPunct="1"/>
            <a:r>
              <a:rPr lang="en-US" sz="2000" u="sng" dirty="0" smtClean="0">
                <a:latin typeface="Calibri" pitchFamily="34" charset="0"/>
                <a:cs typeface="Times New Roman" pitchFamily="18" charset="0"/>
              </a:rPr>
              <a:t>READ</a:t>
            </a:r>
            <a:r>
              <a:rPr lang="en-US" sz="2000" dirty="0">
                <a:latin typeface="Calibri" pitchFamily="34" charset="0"/>
                <a:cs typeface="Times New Roman" pitchFamily="18" charset="0"/>
              </a:rPr>
              <a:t>:  Page 1 of the MSHA report provides an overview of the river slope </a:t>
            </a:r>
          </a:p>
          <a:p>
            <a:pPr eaLnBrk="1" hangingPunct="1"/>
            <a:r>
              <a:rPr lang="en-US" sz="2000" dirty="0">
                <a:latin typeface="Calibri" pitchFamily="34" charset="0"/>
                <a:cs typeface="Times New Roman" pitchFamily="18" charset="0"/>
              </a:rPr>
              <a:t>mine disaster of January 22, 1959: </a:t>
            </a:r>
            <a:r>
              <a:rPr lang="en-US" dirty="0">
                <a:hlinkClick r:id="rId4"/>
              </a:rPr>
              <a:t>http://www.msha.gov/District/Dist_01/Reports/Knox/page01.htm </a:t>
            </a:r>
            <a:endParaRPr lang="en-US" dirty="0"/>
          </a:p>
          <a:p>
            <a:pPr eaLnBrk="1" hangingPunct="1"/>
            <a:endParaRPr lang="en-US" sz="2000" dirty="0">
              <a:latin typeface="Calibri" pitchFamily="34" charset="0"/>
              <a:cs typeface="Times New Roman" pitchFamily="18" charset="0"/>
            </a:endParaRPr>
          </a:p>
          <a:p>
            <a:pPr eaLnBrk="1" hangingPunct="1"/>
            <a:r>
              <a:rPr lang="en-US" sz="2000" dirty="0">
                <a:latin typeface="Calibri" pitchFamily="34" charset="0"/>
                <a:cs typeface="Times New Roman" pitchFamily="18" charset="0"/>
              </a:rPr>
              <a:t/>
            </a:r>
            <a:br>
              <a:rPr lang="en-US" sz="2000" dirty="0">
                <a:latin typeface="Calibri" pitchFamily="34" charset="0"/>
                <a:cs typeface="Times New Roman" pitchFamily="18" charset="0"/>
              </a:rPr>
            </a:br>
            <a:r>
              <a:rPr lang="en-US" sz="2000" u="sng" dirty="0" smtClean="0">
                <a:latin typeface="Calibri" pitchFamily="34" charset="0"/>
                <a:cs typeface="Times New Roman" pitchFamily="18" charset="0"/>
              </a:rPr>
              <a:t>COMPLETE</a:t>
            </a:r>
            <a:r>
              <a:rPr lang="en-US" sz="2000" dirty="0">
                <a:latin typeface="Calibri" pitchFamily="34" charset="0"/>
                <a:cs typeface="Times New Roman" pitchFamily="18" charset="0"/>
              </a:rPr>
              <a:t>: </a:t>
            </a:r>
            <a:r>
              <a:rPr lang="en-US" sz="2000" dirty="0" smtClean="0">
                <a:latin typeface="Calibri" pitchFamily="34" charset="0"/>
                <a:cs typeface="Times New Roman" pitchFamily="18" charset="0"/>
              </a:rPr>
              <a:t> The </a:t>
            </a:r>
            <a:r>
              <a:rPr lang="en-US" sz="2000" dirty="0">
                <a:latin typeface="Calibri" pitchFamily="34" charset="0"/>
                <a:cs typeface="Times New Roman" pitchFamily="18" charset="0"/>
              </a:rPr>
              <a:t>NARA written document analysis </a:t>
            </a:r>
            <a:r>
              <a:rPr lang="en-US" sz="2000" dirty="0" smtClean="0">
                <a:latin typeface="Calibri" pitchFamily="34" charset="0"/>
                <a:cs typeface="Times New Roman" pitchFamily="18" charset="0"/>
              </a:rPr>
              <a:t>worksheet in your p</a:t>
            </a:r>
            <a:r>
              <a:rPr lang="en-US" sz="2000" dirty="0" smtClean="0">
                <a:latin typeface="Calibri" pitchFamily="34" charset="0"/>
                <a:cs typeface="Times New Roman" pitchFamily="18" charset="0"/>
              </a:rPr>
              <a:t>acket.</a:t>
            </a:r>
            <a:endParaRPr lang="en-US" sz="2000" dirty="0">
              <a:latin typeface="Calibri" pitchFamily="34" charset="0"/>
              <a:cs typeface="Times New Roman" pitchFamily="18" charset="0"/>
            </a:endParaRPr>
          </a:p>
          <a:p>
            <a:pPr eaLnBrk="1" hangingPunct="1"/>
            <a:endParaRPr lang="en-US" sz="2000" dirty="0">
              <a:latin typeface="Times New Roman" pitchFamily="18" charset="0"/>
              <a:cs typeface="Times New Roman" pitchFamily="18" charset="0"/>
            </a:endParaRPr>
          </a:p>
          <a:p>
            <a:pPr eaLnBrk="1" hangingPunct="1"/>
            <a:endParaRPr lang="en-US" sz="2000" dirty="0">
              <a:latin typeface="Times New Roman" pitchFamily="18" charset="0"/>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3" name="Picture 5" descr="retired"/>
          <p:cNvPicPr>
            <a:picLocks noChangeAspect="1" noChangeArrowheads="1"/>
          </p:cNvPicPr>
          <p:nvPr/>
        </p:nvPicPr>
        <p:blipFill>
          <a:blip r:embed="rId3" cstate="print"/>
          <a:srcRect/>
          <a:stretch>
            <a:fillRect/>
          </a:stretch>
        </p:blipFill>
        <p:spPr bwMode="auto">
          <a:xfrm>
            <a:off x="5257800" y="2209800"/>
            <a:ext cx="3200400" cy="4143375"/>
          </a:xfrm>
          <a:prstGeom prst="rect">
            <a:avLst/>
          </a:prstGeom>
          <a:noFill/>
          <a:ln w="9525">
            <a:noFill/>
            <a:miter lim="800000"/>
            <a:headEnd/>
            <a:tailEnd/>
          </a:ln>
        </p:spPr>
      </p:pic>
      <p:sp>
        <p:nvSpPr>
          <p:cNvPr id="28674" name="Rectangle 3"/>
          <p:cNvSpPr>
            <a:spLocks noGrp="1"/>
          </p:cNvSpPr>
          <p:nvPr>
            <p:ph type="body" idx="4294967295"/>
          </p:nvPr>
        </p:nvSpPr>
        <p:spPr>
          <a:xfrm>
            <a:off x="685800" y="457200"/>
            <a:ext cx="7466013" cy="4038600"/>
          </a:xfrm>
        </p:spPr>
        <p:txBody>
          <a:bodyPr/>
          <a:lstStyle/>
          <a:p>
            <a:pPr>
              <a:lnSpc>
                <a:spcPct val="90000"/>
              </a:lnSpc>
              <a:buFont typeface="Wingdings" pitchFamily="2" charset="2"/>
              <a:buNone/>
            </a:pPr>
            <a:r>
              <a:rPr lang="en-US" sz="2400" dirty="0">
                <a:latin typeface="Calibri" pitchFamily="34" charset="0"/>
                <a:hlinkClick r:id="rId4"/>
              </a:rPr>
              <a:t>http://</a:t>
            </a:r>
            <a:r>
              <a:rPr lang="en-US" sz="2400" dirty="0" smtClean="0">
                <a:latin typeface="Calibri" pitchFamily="34" charset="0"/>
                <a:hlinkClick r:id="rId4"/>
              </a:rPr>
              <a:t>www.hsp.org/default.aspx?id=273</a:t>
            </a:r>
            <a:endParaRPr lang="en-US" sz="2400" dirty="0" smtClean="0">
              <a:latin typeface="Calibri" pitchFamily="34" charset="0"/>
            </a:endParaRPr>
          </a:p>
          <a:p>
            <a:pPr>
              <a:lnSpc>
                <a:spcPct val="90000"/>
              </a:lnSpc>
              <a:buFont typeface="Wingdings" pitchFamily="2" charset="2"/>
              <a:buNone/>
            </a:pPr>
            <a:r>
              <a:rPr lang="en-US" sz="2400" dirty="0">
                <a:latin typeface="Calibri" pitchFamily="34" charset="0"/>
              </a:rPr>
              <a:t/>
            </a:r>
            <a:br>
              <a:rPr lang="en-US" sz="2400" dirty="0">
                <a:latin typeface="Calibri" pitchFamily="34" charset="0"/>
              </a:rPr>
            </a:br>
            <a:r>
              <a:rPr lang="en-US" sz="2400" dirty="0">
                <a:latin typeface="Calibri" pitchFamily="34" charset="0"/>
              </a:rPr>
              <a:t>The Historical Society of Pennsylvania </a:t>
            </a:r>
            <a:r>
              <a:rPr lang="en-US" sz="2400" dirty="0" smtClean="0">
                <a:latin typeface="Calibri" pitchFamily="34" charset="0"/>
              </a:rPr>
              <a:t> provides </a:t>
            </a:r>
            <a:r>
              <a:rPr lang="en-US" sz="2400" dirty="0">
                <a:latin typeface="Calibri" pitchFamily="34" charset="0"/>
              </a:rPr>
              <a:t>the audio for </a:t>
            </a:r>
            <a:r>
              <a:rPr lang="en-US" sz="2400" dirty="0" smtClean="0">
                <a:latin typeface="Calibri" pitchFamily="34" charset="0"/>
              </a:rPr>
              <a:t>“</a:t>
            </a:r>
            <a:r>
              <a:rPr lang="en-US" sz="2400" dirty="0">
                <a:latin typeface="Calibri" pitchFamily="34" charset="0"/>
              </a:rPr>
              <a:t>The Old Miner’s Refrain”.</a:t>
            </a:r>
          </a:p>
          <a:p>
            <a:pPr>
              <a:lnSpc>
                <a:spcPct val="90000"/>
              </a:lnSpc>
              <a:buFont typeface="Wingdings" pitchFamily="2" charset="2"/>
              <a:buNone/>
            </a:pPr>
            <a:endParaRPr lang="en-US" sz="2400" dirty="0" smtClean="0">
              <a:latin typeface="Calibri" pitchFamily="34" charset="0"/>
            </a:endParaRPr>
          </a:p>
          <a:p>
            <a:pPr>
              <a:lnSpc>
                <a:spcPct val="90000"/>
              </a:lnSpc>
              <a:buFont typeface="Wingdings" pitchFamily="2" charset="2"/>
              <a:buNone/>
            </a:pPr>
            <a:endParaRPr lang="en-US" sz="2400" dirty="0" smtClean="0">
              <a:latin typeface="Calibri" pitchFamily="34" charset="0"/>
            </a:endParaRPr>
          </a:p>
          <a:p>
            <a:pPr>
              <a:lnSpc>
                <a:spcPct val="90000"/>
              </a:lnSpc>
              <a:buFont typeface="Arial" charset="0"/>
              <a:buChar char="•"/>
            </a:pPr>
            <a:r>
              <a:rPr lang="en-US" sz="2400" dirty="0" smtClean="0">
                <a:latin typeface="Calibri" pitchFamily="34" charset="0"/>
              </a:rPr>
              <a:t>Listen </a:t>
            </a:r>
            <a:r>
              <a:rPr lang="en-US" sz="2400" dirty="0">
                <a:latin typeface="Calibri" pitchFamily="34" charset="0"/>
              </a:rPr>
              <a:t>carefully and complete </a:t>
            </a:r>
            <a:endParaRPr lang="en-US" sz="2400" dirty="0" smtClean="0">
              <a:latin typeface="Calibri" pitchFamily="34" charset="0"/>
            </a:endParaRPr>
          </a:p>
          <a:p>
            <a:pPr>
              <a:lnSpc>
                <a:spcPct val="90000"/>
              </a:lnSpc>
              <a:buFont typeface="Wingdings" pitchFamily="2" charset="2"/>
              <a:buNone/>
            </a:pPr>
            <a:r>
              <a:rPr lang="en-US" sz="2400" dirty="0" smtClean="0">
                <a:latin typeface="Calibri" pitchFamily="34" charset="0"/>
              </a:rPr>
              <a:t>the SEA </a:t>
            </a:r>
            <a:r>
              <a:rPr lang="en-US" sz="2400" dirty="0">
                <a:latin typeface="Calibri" pitchFamily="34" charset="0"/>
              </a:rPr>
              <a:t>worksheet </a:t>
            </a:r>
            <a:r>
              <a:rPr lang="en-US" sz="2400" dirty="0" smtClean="0">
                <a:latin typeface="Calibri" pitchFamily="34" charset="0"/>
              </a:rPr>
              <a:t> in your packet</a:t>
            </a:r>
          </a:p>
          <a:p>
            <a:pPr>
              <a:lnSpc>
                <a:spcPct val="90000"/>
              </a:lnSpc>
              <a:buFont typeface="Wingdings" pitchFamily="2" charset="2"/>
              <a:buNone/>
            </a:pPr>
            <a:r>
              <a:rPr lang="en-US" sz="2400" dirty="0" smtClean="0">
                <a:latin typeface="Calibri" pitchFamily="34" charset="0"/>
              </a:rPr>
              <a:t>based </a:t>
            </a:r>
            <a:r>
              <a:rPr lang="en-US" sz="2400" dirty="0">
                <a:latin typeface="Calibri" pitchFamily="34" charset="0"/>
              </a:rPr>
              <a:t>on </a:t>
            </a:r>
            <a:r>
              <a:rPr lang="en-US" sz="2400" dirty="0" smtClean="0">
                <a:latin typeface="Calibri" pitchFamily="34" charset="0"/>
              </a:rPr>
              <a:t>both the </a:t>
            </a:r>
            <a:r>
              <a:rPr lang="en-US" sz="2400" dirty="0" smtClean="0">
                <a:latin typeface="Calibri" pitchFamily="34" charset="0"/>
              </a:rPr>
              <a:t>audio version</a:t>
            </a:r>
          </a:p>
          <a:p>
            <a:pPr>
              <a:lnSpc>
                <a:spcPct val="90000"/>
              </a:lnSpc>
              <a:buFont typeface="Wingdings" pitchFamily="2" charset="2"/>
              <a:buNone/>
            </a:pPr>
            <a:r>
              <a:rPr lang="en-US" sz="2400" dirty="0" smtClean="0">
                <a:latin typeface="Calibri" pitchFamily="34" charset="0"/>
              </a:rPr>
              <a:t>and </a:t>
            </a:r>
            <a:r>
              <a:rPr lang="en-US" sz="2400" dirty="0">
                <a:latin typeface="Calibri" pitchFamily="34" charset="0"/>
              </a:rPr>
              <a:t>written </a:t>
            </a:r>
            <a:r>
              <a:rPr lang="en-US" sz="2400" dirty="0" smtClean="0">
                <a:latin typeface="Calibri" pitchFamily="34" charset="0"/>
              </a:rPr>
              <a:t>lyrics.</a:t>
            </a:r>
            <a:endParaRPr lang="en-US" sz="2400" dirty="0">
              <a:latin typeface="Calibri" pitchFamily="34" charset="0"/>
            </a:endParaRPr>
          </a:p>
          <a:p>
            <a:pPr>
              <a:lnSpc>
                <a:spcPct val="90000"/>
              </a:lnSpc>
              <a:buFont typeface="Wingdings" pitchFamily="2" charset="2"/>
              <a:buNone/>
            </a:pPr>
            <a:r>
              <a:rPr lang="en-US" sz="2400" dirty="0"/>
              <a:t/>
            </a:r>
            <a:br>
              <a:rPr lang="en-US" sz="2400" dirty="0"/>
            </a:br>
            <a:endParaRPr lang="en-US" sz="24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ext Box 2"/>
          <p:cNvSpPr txBox="1">
            <a:spLocks noChangeArrowheads="1"/>
          </p:cNvSpPr>
          <p:nvPr/>
        </p:nvSpPr>
        <p:spPr bwMode="auto">
          <a:xfrm>
            <a:off x="0" y="0"/>
            <a:ext cx="10925175" cy="7109639"/>
          </a:xfrm>
          <a:prstGeom prst="rect">
            <a:avLst/>
          </a:prstGeom>
          <a:noFill/>
          <a:ln w="9525">
            <a:noFill/>
            <a:miter lim="800000"/>
            <a:headEnd/>
            <a:tailEnd/>
          </a:ln>
        </p:spPr>
        <p:txBody>
          <a:bodyPr>
            <a:spAutoFit/>
          </a:bodyPr>
          <a:lstStyle/>
          <a:p>
            <a:pPr eaLnBrk="1" hangingPunct="1"/>
            <a:r>
              <a:rPr lang="en-US" sz="1400" dirty="0">
                <a:latin typeface="Times New Roman" pitchFamily="18" charset="0"/>
              </a:rPr>
              <a:t> </a:t>
            </a:r>
            <a:r>
              <a:rPr lang="en-US" sz="1400" b="1" dirty="0">
                <a:latin typeface="Calibri" pitchFamily="34" charset="0"/>
              </a:rPr>
              <a:t>THE OLD MINER'S REFRAIN	 </a:t>
            </a:r>
            <a:r>
              <a:rPr lang="en-US" sz="1400" dirty="0">
                <a:latin typeface="Calibri" pitchFamily="34" charset="0"/>
              </a:rPr>
              <a:t>by </a:t>
            </a:r>
            <a:r>
              <a:rPr lang="en-US" sz="1400" dirty="0" smtClean="0">
                <a:latin typeface="Calibri" pitchFamily="34" charset="0"/>
              </a:rPr>
              <a:t> </a:t>
            </a:r>
            <a:r>
              <a:rPr lang="en-US" sz="1400" b="1" dirty="0" smtClean="0">
                <a:latin typeface="Calibri" pitchFamily="34" charset="0"/>
              </a:rPr>
              <a:t>Minstrels </a:t>
            </a:r>
            <a:r>
              <a:rPr lang="en-US" sz="1400" b="1" dirty="0">
                <a:latin typeface="Calibri" pitchFamily="34" charset="0"/>
              </a:rPr>
              <a:t>of the Mine Patch - George </a:t>
            </a:r>
            <a:r>
              <a:rPr lang="en-US" sz="1400" b="1" dirty="0" err="1">
                <a:latin typeface="Calibri" pitchFamily="34" charset="0"/>
              </a:rPr>
              <a:t>Korson</a:t>
            </a:r>
            <a:r>
              <a:rPr lang="en-US" dirty="0">
                <a:latin typeface="Calibri" pitchFamily="34" charset="0"/>
              </a:rPr>
              <a:t> </a:t>
            </a:r>
          </a:p>
          <a:p>
            <a:pPr eaLnBrk="1" hangingPunct="1"/>
            <a:r>
              <a:rPr lang="en-US" sz="1400" dirty="0">
                <a:latin typeface="Calibri" pitchFamily="34" charset="0"/>
              </a:rPr>
              <a:t> </a:t>
            </a:r>
            <a:r>
              <a:rPr lang="en-US" sz="1200" dirty="0">
                <a:latin typeface="Calibri" pitchFamily="34" charset="0"/>
              </a:rPr>
              <a:t>I'm getting old and feeble and I </a:t>
            </a:r>
            <a:r>
              <a:rPr lang="en-US" sz="1200" dirty="0" smtClean="0">
                <a:latin typeface="Calibri" pitchFamily="34" charset="0"/>
              </a:rPr>
              <a:t>cannot </a:t>
            </a:r>
            <a:r>
              <a:rPr lang="en-US" sz="1200" dirty="0">
                <a:latin typeface="Calibri" pitchFamily="34" charset="0"/>
              </a:rPr>
              <a:t>work no more:</a:t>
            </a:r>
            <a:br>
              <a:rPr lang="en-US" sz="1200" dirty="0">
                <a:latin typeface="Calibri" pitchFamily="34" charset="0"/>
              </a:rPr>
            </a:br>
            <a:r>
              <a:rPr lang="en-US" sz="1200" dirty="0">
                <a:latin typeface="Calibri" pitchFamily="34" charset="0"/>
              </a:rPr>
              <a:t> I have laid </a:t>
            </a:r>
            <a:r>
              <a:rPr lang="en-US" sz="1200" dirty="0" smtClean="0">
                <a:latin typeface="Calibri" pitchFamily="34" charset="0"/>
              </a:rPr>
              <a:t> my </a:t>
            </a:r>
            <a:r>
              <a:rPr lang="en-US" sz="1200" dirty="0">
                <a:latin typeface="Calibri" pitchFamily="34" charset="0"/>
              </a:rPr>
              <a:t>rusty mining tools away.</a:t>
            </a:r>
            <a:br>
              <a:rPr lang="en-US" sz="1200" dirty="0">
                <a:latin typeface="Calibri" pitchFamily="34" charset="0"/>
              </a:rPr>
            </a:br>
            <a:r>
              <a:rPr lang="en-US" sz="1200" dirty="0">
                <a:latin typeface="Calibri" pitchFamily="34" charset="0"/>
              </a:rPr>
              <a:t> For forty years and over I have toiled about the mines,</a:t>
            </a:r>
            <a:br>
              <a:rPr lang="en-US" sz="1200" dirty="0">
                <a:latin typeface="Calibri" pitchFamily="34" charset="0"/>
              </a:rPr>
            </a:br>
            <a:r>
              <a:rPr lang="en-US" sz="1200" dirty="0">
                <a:latin typeface="Calibri" pitchFamily="34" charset="0"/>
              </a:rPr>
              <a:t> But now I'm getting feeble, old and gray.		I started in the breaker and went back to it again,</a:t>
            </a:r>
            <a:br>
              <a:rPr lang="en-US" sz="1200" dirty="0">
                <a:latin typeface="Calibri" pitchFamily="34" charset="0"/>
              </a:rPr>
            </a:br>
            <a:r>
              <a:rPr lang="en-US" sz="1200" dirty="0">
                <a:latin typeface="Calibri" pitchFamily="34" charset="0"/>
              </a:rPr>
              <a:t> 				But now my work is finished for all time;</a:t>
            </a:r>
            <a:br>
              <a:rPr lang="en-US" sz="1200" dirty="0">
                <a:latin typeface="Calibri" pitchFamily="34" charset="0"/>
              </a:rPr>
            </a:br>
            <a:r>
              <a:rPr lang="en-US" sz="1200" dirty="0">
                <a:latin typeface="Calibri" pitchFamily="34" charset="0"/>
              </a:rPr>
              <a:t> 				The only place that's left me is the almshouse for a home,</a:t>
            </a:r>
            <a:br>
              <a:rPr lang="en-US" sz="1200" dirty="0">
                <a:latin typeface="Calibri" pitchFamily="34" charset="0"/>
              </a:rPr>
            </a:br>
            <a:r>
              <a:rPr lang="en-US" sz="1200" dirty="0">
                <a:latin typeface="Calibri" pitchFamily="34" charset="0"/>
              </a:rPr>
              <a:t> 				That's where I'll lay this weary head of mine. </a:t>
            </a:r>
          </a:p>
          <a:p>
            <a:pPr eaLnBrk="1" hangingPunct="1"/>
            <a:r>
              <a:rPr lang="en-US" sz="1200" dirty="0">
                <a:latin typeface="Calibri" pitchFamily="34" charset="0"/>
              </a:rPr>
              <a:t> In the chutes I graduated instead of going to school-</a:t>
            </a:r>
            <a:br>
              <a:rPr lang="en-US" sz="1200" dirty="0">
                <a:latin typeface="Calibri" pitchFamily="34" charset="0"/>
              </a:rPr>
            </a:br>
            <a:r>
              <a:rPr lang="en-US" sz="1200" dirty="0">
                <a:latin typeface="Calibri" pitchFamily="34" charset="0"/>
              </a:rPr>
              <a:t> Remember, friends, my parents they were poor;</a:t>
            </a:r>
            <a:br>
              <a:rPr lang="en-US" sz="1200" dirty="0">
                <a:latin typeface="Calibri" pitchFamily="34" charset="0"/>
              </a:rPr>
            </a:br>
            <a:r>
              <a:rPr lang="en-US" sz="1200" dirty="0">
                <a:latin typeface="Calibri" pitchFamily="34" charset="0"/>
              </a:rPr>
              <a:t> When a boy left the cradle it was always made the rule</a:t>
            </a:r>
            <a:br>
              <a:rPr lang="en-US" sz="1200" dirty="0">
                <a:latin typeface="Calibri" pitchFamily="34" charset="0"/>
              </a:rPr>
            </a:br>
            <a:r>
              <a:rPr lang="en-US" sz="1200" dirty="0">
                <a:latin typeface="Calibri" pitchFamily="34" charset="0"/>
              </a:rPr>
              <a:t> To try to keep starvation from the door.		At eight years of age to the breaker first I went,</a:t>
            </a:r>
            <a:br>
              <a:rPr lang="en-US" sz="1200" dirty="0">
                <a:latin typeface="Calibri" pitchFamily="34" charset="0"/>
              </a:rPr>
            </a:br>
            <a:r>
              <a:rPr lang="en-US" sz="1200" dirty="0">
                <a:latin typeface="Calibri" pitchFamily="34" charset="0"/>
              </a:rPr>
              <a:t> 				To learn the occupation of a slave;</a:t>
            </a:r>
            <a:br>
              <a:rPr lang="en-US" sz="1200" dirty="0">
                <a:latin typeface="Calibri" pitchFamily="34" charset="0"/>
              </a:rPr>
            </a:br>
            <a:r>
              <a:rPr lang="en-US" sz="1200" dirty="0">
                <a:latin typeface="Calibri" pitchFamily="34" charset="0"/>
              </a:rPr>
              <a:t> 				I was certainly delighted, and on picking slate was bent-</a:t>
            </a:r>
            <a:br>
              <a:rPr lang="en-US" sz="1200" dirty="0">
                <a:latin typeface="Calibri" pitchFamily="34" charset="0"/>
              </a:rPr>
            </a:br>
            <a:r>
              <a:rPr lang="en-US" sz="1200" dirty="0">
                <a:latin typeface="Calibri" pitchFamily="34" charset="0"/>
              </a:rPr>
              <a:t> 				My ambition it was noble, strong and brave.</a:t>
            </a:r>
          </a:p>
          <a:p>
            <a:pPr eaLnBrk="1" hangingPunct="1"/>
            <a:r>
              <a:rPr lang="en-US" sz="1200" dirty="0">
                <a:latin typeface="Calibri" pitchFamily="34" charset="0"/>
              </a:rPr>
              <a:t> At eleven years of age I bought myself a lamp-</a:t>
            </a:r>
            <a:br>
              <a:rPr lang="en-US" sz="1200" dirty="0">
                <a:latin typeface="Calibri" pitchFamily="34" charset="0"/>
              </a:rPr>
            </a:br>
            <a:r>
              <a:rPr lang="en-US" sz="1200" dirty="0">
                <a:latin typeface="Calibri" pitchFamily="34" charset="0"/>
              </a:rPr>
              <a:t> The boss he sent me down the mine to trap;</a:t>
            </a:r>
            <a:br>
              <a:rPr lang="en-US" sz="1200" dirty="0">
                <a:latin typeface="Calibri" pitchFamily="34" charset="0"/>
              </a:rPr>
            </a:br>
            <a:r>
              <a:rPr lang="en-US" sz="1200" dirty="0">
                <a:latin typeface="Calibri" pitchFamily="34" charset="0"/>
              </a:rPr>
              <a:t> I stood in there in water, in powder smoke and damp;</a:t>
            </a:r>
            <a:br>
              <a:rPr lang="en-US" sz="1200" dirty="0">
                <a:latin typeface="Calibri" pitchFamily="34" charset="0"/>
              </a:rPr>
            </a:br>
            <a:r>
              <a:rPr lang="en-US" sz="1200" dirty="0">
                <a:latin typeface="Calibri" pitchFamily="34" charset="0"/>
              </a:rPr>
              <a:t> My leisure hours I spent in killing rats. 		One day I got promoted to what they called a </a:t>
            </a:r>
            <a:r>
              <a:rPr lang="en-US" sz="1200" dirty="0" err="1">
                <a:latin typeface="Calibri" pitchFamily="34" charset="0"/>
              </a:rPr>
              <a:t>patcher</a:t>
            </a:r>
            <a:r>
              <a:rPr lang="en-US" sz="1200" dirty="0">
                <a:latin typeface="Calibri" pitchFamily="34" charset="0"/>
              </a:rPr>
              <a:t>,</a:t>
            </a:r>
            <a:br>
              <a:rPr lang="en-US" sz="1200" dirty="0">
                <a:latin typeface="Calibri" pitchFamily="34" charset="0"/>
              </a:rPr>
            </a:br>
            <a:r>
              <a:rPr lang="en-US" sz="1200" dirty="0">
                <a:latin typeface="Calibri" pitchFamily="34" charset="0"/>
              </a:rPr>
              <a:t> 				Or a lackey for the man that drives the team:</a:t>
            </a:r>
            <a:br>
              <a:rPr lang="en-US" sz="1200" dirty="0">
                <a:latin typeface="Calibri" pitchFamily="34" charset="0"/>
              </a:rPr>
            </a:br>
            <a:r>
              <a:rPr lang="en-US" sz="1200" dirty="0">
                <a:latin typeface="Calibri" pitchFamily="34" charset="0"/>
              </a:rPr>
              <a:t> 				I carried </a:t>
            </a:r>
            <a:r>
              <a:rPr lang="en-US" sz="1200" dirty="0" err="1">
                <a:latin typeface="Calibri" pitchFamily="34" charset="0"/>
              </a:rPr>
              <a:t>sprags</a:t>
            </a:r>
            <a:r>
              <a:rPr lang="en-US" sz="1200" dirty="0">
                <a:latin typeface="Calibri" pitchFamily="34" charset="0"/>
              </a:rPr>
              <a:t> and spreaders and had to fix the latch-</a:t>
            </a:r>
            <a:br>
              <a:rPr lang="en-US" sz="1200" dirty="0">
                <a:latin typeface="Calibri" pitchFamily="34" charset="0"/>
              </a:rPr>
            </a:br>
            <a:r>
              <a:rPr lang="en-US" sz="1200" dirty="0">
                <a:latin typeface="Calibri" pitchFamily="34" charset="0"/>
              </a:rPr>
              <a:t> 				I was going through my exercise, it seems. </a:t>
            </a:r>
          </a:p>
          <a:p>
            <a:pPr eaLnBrk="1" hangingPunct="1"/>
            <a:r>
              <a:rPr lang="en-US" sz="1200" dirty="0">
                <a:latin typeface="Calibri" pitchFamily="34" charset="0"/>
              </a:rPr>
              <a:t> I next became a driver, and thought myself a man;</a:t>
            </a:r>
            <a:br>
              <a:rPr lang="en-US" sz="1200" dirty="0">
                <a:latin typeface="Calibri" pitchFamily="34" charset="0"/>
              </a:rPr>
            </a:br>
            <a:r>
              <a:rPr lang="en-US" sz="1200" dirty="0">
                <a:latin typeface="Calibri" pitchFamily="34" charset="0"/>
              </a:rPr>
              <a:t> The box he raised my pay as I advanced:</a:t>
            </a:r>
            <a:br>
              <a:rPr lang="en-US" sz="1200" dirty="0">
                <a:latin typeface="Calibri" pitchFamily="34" charset="0"/>
              </a:rPr>
            </a:br>
            <a:r>
              <a:rPr lang="en-US" sz="1200" dirty="0">
                <a:latin typeface="Calibri" pitchFamily="34" charset="0"/>
              </a:rPr>
              <a:t> In going through the gangway with the mules at my command,</a:t>
            </a:r>
            <a:br>
              <a:rPr lang="en-US" sz="1200" dirty="0">
                <a:latin typeface="Calibri" pitchFamily="34" charset="0"/>
              </a:rPr>
            </a:br>
            <a:r>
              <a:rPr lang="en-US" sz="1200" dirty="0">
                <a:latin typeface="Calibri" pitchFamily="34" charset="0"/>
              </a:rPr>
              <a:t> I was prouder than the President of France.		But now my pride is weakened and I am weakened too;</a:t>
            </a:r>
            <a:br>
              <a:rPr lang="en-US" sz="1200" dirty="0">
                <a:latin typeface="Calibri" pitchFamily="34" charset="0"/>
              </a:rPr>
            </a:br>
            <a:r>
              <a:rPr lang="en-US" sz="1200" dirty="0">
                <a:latin typeface="Calibri" pitchFamily="34" charset="0"/>
              </a:rPr>
              <a:t> 				I tremble till I'm scarcely fit to stand:</a:t>
            </a:r>
            <a:br>
              <a:rPr lang="en-US" sz="1200" dirty="0">
                <a:latin typeface="Calibri" pitchFamily="34" charset="0"/>
              </a:rPr>
            </a:br>
            <a:r>
              <a:rPr lang="en-US" sz="1200" dirty="0">
                <a:latin typeface="Calibri" pitchFamily="34" charset="0"/>
              </a:rPr>
              <a:t> 				If I were taught book learning instead of driving teams,</a:t>
            </a:r>
            <a:br>
              <a:rPr lang="en-US" sz="1200" dirty="0">
                <a:latin typeface="Calibri" pitchFamily="34" charset="0"/>
              </a:rPr>
            </a:br>
            <a:r>
              <a:rPr lang="en-US" sz="1200" dirty="0">
                <a:latin typeface="Calibri" pitchFamily="34" charset="0"/>
              </a:rPr>
              <a:t> 				Today, kind friends, I'd be a richer man.  </a:t>
            </a:r>
            <a:br>
              <a:rPr lang="en-US" sz="1200" dirty="0">
                <a:latin typeface="Calibri" pitchFamily="34" charset="0"/>
              </a:rPr>
            </a:br>
            <a:r>
              <a:rPr lang="en-US" sz="1200" dirty="0">
                <a:latin typeface="Calibri" pitchFamily="34" charset="0"/>
              </a:rPr>
              <a:t> I'm getting old and feeble and I can work no more:</a:t>
            </a:r>
            <a:br>
              <a:rPr lang="en-US" sz="1200" dirty="0">
                <a:latin typeface="Calibri" pitchFamily="34" charset="0"/>
              </a:rPr>
            </a:br>
            <a:r>
              <a:rPr lang="en-US" sz="1200" dirty="0">
                <a:latin typeface="Calibri" pitchFamily="34" charset="0"/>
              </a:rPr>
              <a:t> I have laid the rusty mining tools away.</a:t>
            </a:r>
            <a:br>
              <a:rPr lang="en-US" sz="1200" dirty="0">
                <a:latin typeface="Calibri" pitchFamily="34" charset="0"/>
              </a:rPr>
            </a:br>
            <a:r>
              <a:rPr lang="en-US" sz="1200" dirty="0">
                <a:latin typeface="Calibri" pitchFamily="34" charset="0"/>
              </a:rPr>
              <a:t> For forty years and over I have toiled about the mines,</a:t>
            </a:r>
            <a:br>
              <a:rPr lang="en-US" sz="1200" dirty="0">
                <a:latin typeface="Calibri" pitchFamily="34" charset="0"/>
              </a:rPr>
            </a:br>
            <a:r>
              <a:rPr lang="en-US" sz="1200" dirty="0">
                <a:latin typeface="Calibri" pitchFamily="34" charset="0"/>
              </a:rPr>
              <a:t> But now I'm getting feeble, old and gray.		I started in the breaker and went back to it again,.</a:t>
            </a:r>
            <a:br>
              <a:rPr lang="en-US" sz="1200" dirty="0">
                <a:latin typeface="Calibri" pitchFamily="34" charset="0"/>
              </a:rPr>
            </a:br>
            <a:r>
              <a:rPr lang="en-US" sz="1200" dirty="0">
                <a:latin typeface="Calibri" pitchFamily="34" charset="0"/>
              </a:rPr>
              <a:t> 				But now my work is finished for all time;</a:t>
            </a:r>
            <a:br>
              <a:rPr lang="en-US" sz="1200" dirty="0">
                <a:latin typeface="Calibri" pitchFamily="34" charset="0"/>
              </a:rPr>
            </a:br>
            <a:r>
              <a:rPr lang="en-US" sz="1200" dirty="0">
                <a:latin typeface="Calibri" pitchFamily="34" charset="0"/>
              </a:rPr>
              <a:t> 				The only place that's left me is the almshouse for a home,</a:t>
            </a:r>
            <a:br>
              <a:rPr lang="en-US" sz="1200" dirty="0">
                <a:latin typeface="Calibri" pitchFamily="34" charset="0"/>
              </a:rPr>
            </a:br>
            <a:r>
              <a:rPr lang="en-US" sz="1200" dirty="0">
                <a:latin typeface="Calibri" pitchFamily="34" charset="0"/>
              </a:rPr>
              <a:t> 				That's where I'll lay this weary head of mine.</a:t>
            </a:r>
            <a:r>
              <a:rPr lang="en-US" sz="1400" dirty="0">
                <a:latin typeface="Calibri" pitchFamily="34" charset="0"/>
              </a:rPr>
              <a:t> </a:t>
            </a:r>
          </a:p>
          <a:p>
            <a:pPr eaLnBrk="1" hangingPunct="1"/>
            <a:r>
              <a:rPr lang="en-US" sz="1400" dirty="0">
                <a:latin typeface="Times New Roman" pitchFamily="18" charset="0"/>
              </a:rPr>
              <a:t> </a:t>
            </a:r>
          </a:p>
        </p:txBody>
      </p:sp>
    </p:spTree>
  </p:cSld>
  <p:clrMapOvr>
    <a:masterClrMapping/>
  </p:clrMapOvr>
</p:sld>
</file>

<file path=ppt/theme/theme1.xml><?xml version="1.0" encoding="utf-8"?>
<a:theme xmlns:a="http://schemas.openxmlformats.org/drawingml/2006/main" name="Stream">
  <a:themeElements>
    <a:clrScheme name="Stream 1">
      <a:dk1>
        <a:srgbClr val="000514"/>
      </a:dk1>
      <a:lt1>
        <a:srgbClr val="FFFFFF"/>
      </a:lt1>
      <a:dk2>
        <a:srgbClr val="003399"/>
      </a:dk2>
      <a:lt2>
        <a:srgbClr val="E5E5FF"/>
      </a:lt2>
      <a:accent1>
        <a:srgbClr val="0099CC"/>
      </a:accent1>
      <a:accent2>
        <a:srgbClr val="A886E0"/>
      </a:accent2>
      <a:accent3>
        <a:srgbClr val="AAADCA"/>
      </a:accent3>
      <a:accent4>
        <a:srgbClr val="DADADA"/>
      </a:accent4>
      <a:accent5>
        <a:srgbClr val="AACAE2"/>
      </a:accent5>
      <a:accent6>
        <a:srgbClr val="9879CB"/>
      </a:accent6>
      <a:hlink>
        <a:srgbClr val="FFCC00"/>
      </a:hlink>
      <a:folHlink>
        <a:srgbClr val="FFFFCC"/>
      </a:folHlink>
    </a:clrScheme>
    <a:fontScheme name="Stream">
      <a:majorFont>
        <a:latin typeface="Garamond"/>
        <a:ea typeface=""/>
        <a:cs typeface=""/>
      </a:majorFont>
      <a:minorFont>
        <a:latin typeface="Garamon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Garamond"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Garamond" pitchFamily="18" charset="0"/>
          </a:defRPr>
        </a:defPPr>
      </a:lstStyle>
    </a:lnDef>
  </a:objectDefaults>
  <a:extraClrSchemeLst>
    <a:extraClrScheme>
      <a:clrScheme name="Stream 1">
        <a:dk1>
          <a:srgbClr val="000514"/>
        </a:dk1>
        <a:lt1>
          <a:srgbClr val="FFFFFF"/>
        </a:lt1>
        <a:dk2>
          <a:srgbClr val="003399"/>
        </a:dk2>
        <a:lt2>
          <a:srgbClr val="E5E5FF"/>
        </a:lt2>
        <a:accent1>
          <a:srgbClr val="0099CC"/>
        </a:accent1>
        <a:accent2>
          <a:srgbClr val="A886E0"/>
        </a:accent2>
        <a:accent3>
          <a:srgbClr val="AAADCA"/>
        </a:accent3>
        <a:accent4>
          <a:srgbClr val="DADADA"/>
        </a:accent4>
        <a:accent5>
          <a:srgbClr val="AACAE2"/>
        </a:accent5>
        <a:accent6>
          <a:srgbClr val="9879CB"/>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Stream 2">
        <a:dk1>
          <a:srgbClr val="3E3E5C"/>
        </a:dk1>
        <a:lt1>
          <a:srgbClr val="FFFFFF"/>
        </a:lt1>
        <a:dk2>
          <a:srgbClr val="666699"/>
        </a:dk2>
        <a:lt2>
          <a:srgbClr val="DFDFE9"/>
        </a:lt2>
        <a:accent1>
          <a:srgbClr val="CC66FF"/>
        </a:accent1>
        <a:accent2>
          <a:srgbClr val="679ACD"/>
        </a:accent2>
        <a:accent3>
          <a:srgbClr val="B8B8CA"/>
        </a:accent3>
        <a:accent4>
          <a:srgbClr val="DADADA"/>
        </a:accent4>
        <a:accent5>
          <a:srgbClr val="E2B8FF"/>
        </a:accent5>
        <a:accent6>
          <a:srgbClr val="5D8BBA"/>
        </a:accent6>
        <a:hlink>
          <a:srgbClr val="CCECFF"/>
        </a:hlink>
        <a:folHlink>
          <a:srgbClr val="CCCCFF"/>
        </a:folHlink>
      </a:clrScheme>
      <a:clrMap bg1="dk2" tx1="lt1" bg2="dk1" tx2="lt2" accent1="accent1" accent2="accent2" accent3="accent3" accent4="accent4" accent5="accent5" accent6="accent6" hlink="hlink" folHlink="folHlink"/>
    </a:extraClrScheme>
    <a:extraClrScheme>
      <a:clrScheme name="Stream 3">
        <a:dk1>
          <a:srgbClr val="2A5400"/>
        </a:dk1>
        <a:lt1>
          <a:srgbClr val="FFFFFF"/>
        </a:lt1>
        <a:dk2>
          <a:srgbClr val="4A9400"/>
        </a:dk2>
        <a:lt2>
          <a:srgbClr val="BAE8BA"/>
        </a:lt2>
        <a:accent1>
          <a:srgbClr val="33CC33"/>
        </a:accent1>
        <a:accent2>
          <a:srgbClr val="99CC00"/>
        </a:accent2>
        <a:accent3>
          <a:srgbClr val="B1C8AA"/>
        </a:accent3>
        <a:accent4>
          <a:srgbClr val="DADADA"/>
        </a:accent4>
        <a:accent5>
          <a:srgbClr val="ADE2AD"/>
        </a:accent5>
        <a:accent6>
          <a:srgbClr val="8AB900"/>
        </a:accent6>
        <a:hlink>
          <a:srgbClr val="99FF33"/>
        </a:hlink>
        <a:folHlink>
          <a:srgbClr val="FFFF99"/>
        </a:folHlink>
      </a:clrScheme>
      <a:clrMap bg1="dk2" tx1="lt1" bg2="dk1" tx2="lt2" accent1="accent1" accent2="accent2" accent3="accent3" accent4="accent4" accent5="accent5" accent6="accent6" hlink="hlink" folHlink="folHlink"/>
    </a:extraClrScheme>
    <a:extraClrScheme>
      <a:clrScheme name="Stream 4">
        <a:dk1>
          <a:srgbClr val="000000"/>
        </a:dk1>
        <a:lt1>
          <a:srgbClr val="FFFFFF"/>
        </a:lt1>
        <a:dk2>
          <a:srgbClr val="51596D"/>
        </a:dk2>
        <a:lt2>
          <a:srgbClr val="DDDDDD"/>
        </a:lt2>
        <a:accent1>
          <a:srgbClr val="787E8A"/>
        </a:accent1>
        <a:accent2>
          <a:srgbClr val="339966"/>
        </a:accent2>
        <a:accent3>
          <a:srgbClr val="B3B5BA"/>
        </a:accent3>
        <a:accent4>
          <a:srgbClr val="DADADA"/>
        </a:accent4>
        <a:accent5>
          <a:srgbClr val="BEC0C4"/>
        </a:accent5>
        <a:accent6>
          <a:srgbClr val="2D8A5C"/>
        </a:accent6>
        <a:hlink>
          <a:srgbClr val="00FFFF"/>
        </a:hlink>
        <a:folHlink>
          <a:srgbClr val="74B6D0"/>
        </a:folHlink>
      </a:clrScheme>
      <a:clrMap bg1="dk2" tx1="lt1" bg2="dk1" tx2="lt2" accent1="accent1" accent2="accent2" accent3="accent3" accent4="accent4" accent5="accent5" accent6="accent6" hlink="hlink" folHlink="folHlink"/>
    </a:extraClrScheme>
    <a:extraClrScheme>
      <a:clrScheme name="Stream 5">
        <a:dk1>
          <a:srgbClr val="5C1F00"/>
        </a:dk1>
        <a:lt1>
          <a:srgbClr val="FFFFFF"/>
        </a:lt1>
        <a:dk2>
          <a:srgbClr val="8C0000"/>
        </a:dk2>
        <a:lt2>
          <a:srgbClr val="DFD293"/>
        </a:lt2>
        <a:accent1>
          <a:srgbClr val="FF6845"/>
        </a:accent1>
        <a:accent2>
          <a:srgbClr val="BE7960"/>
        </a:accent2>
        <a:accent3>
          <a:srgbClr val="C5AAAA"/>
        </a:accent3>
        <a:accent4>
          <a:srgbClr val="DADADA"/>
        </a:accent4>
        <a:accent5>
          <a:srgbClr val="FFB9B0"/>
        </a:accent5>
        <a:accent6>
          <a:srgbClr val="AC6D56"/>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Stream 6">
        <a:dk1>
          <a:srgbClr val="5E4444"/>
        </a:dk1>
        <a:lt1>
          <a:srgbClr val="F7F3F3"/>
        </a:lt1>
        <a:dk2>
          <a:srgbClr val="8A6362"/>
        </a:dk2>
        <a:lt2>
          <a:srgbClr val="D8C1BA"/>
        </a:lt2>
        <a:accent1>
          <a:srgbClr val="CC6600"/>
        </a:accent1>
        <a:accent2>
          <a:srgbClr val="C16059"/>
        </a:accent2>
        <a:accent3>
          <a:srgbClr val="C4B7B7"/>
        </a:accent3>
        <a:accent4>
          <a:srgbClr val="D3D0D0"/>
        </a:accent4>
        <a:accent5>
          <a:srgbClr val="E2B8AA"/>
        </a:accent5>
        <a:accent6>
          <a:srgbClr val="AF5650"/>
        </a:accent6>
        <a:hlink>
          <a:srgbClr val="FFCC00"/>
        </a:hlink>
        <a:folHlink>
          <a:srgbClr val="CBB557"/>
        </a:folHlink>
      </a:clrScheme>
      <a:clrMap bg1="dk2" tx1="lt1" bg2="dk1" tx2="lt2" accent1="accent1" accent2="accent2" accent3="accent3" accent4="accent4" accent5="accent5" accent6="accent6" hlink="hlink" folHlink="folHlink"/>
    </a:extraClrScheme>
    <a:extraClrScheme>
      <a:clrScheme name="Stream 7">
        <a:dk1>
          <a:srgbClr val="7F6737"/>
        </a:dk1>
        <a:lt1>
          <a:srgbClr val="FFFFFF"/>
        </a:lt1>
        <a:dk2>
          <a:srgbClr val="BFA673"/>
        </a:dk2>
        <a:lt2>
          <a:srgbClr val="E6E3AA"/>
        </a:lt2>
        <a:accent1>
          <a:srgbClr val="FFCC00"/>
        </a:accent1>
        <a:accent2>
          <a:srgbClr val="808000"/>
        </a:accent2>
        <a:accent3>
          <a:srgbClr val="DCD0BC"/>
        </a:accent3>
        <a:accent4>
          <a:srgbClr val="DADADA"/>
        </a:accent4>
        <a:accent5>
          <a:srgbClr val="FFE2AA"/>
        </a:accent5>
        <a:accent6>
          <a:srgbClr val="737300"/>
        </a:accent6>
        <a:hlink>
          <a:srgbClr val="784700"/>
        </a:hlink>
        <a:folHlink>
          <a:srgbClr val="9A7200"/>
        </a:folHlink>
      </a:clrScheme>
      <a:clrMap bg1="dk2" tx1="lt1" bg2="dk1" tx2="lt2" accent1="accent1" accent2="accent2" accent3="accent3" accent4="accent4" accent5="accent5" accent6="accent6" hlink="hlink" folHlink="folHlink"/>
    </a:extraClrScheme>
    <a:extraClrScheme>
      <a:clrScheme name="Stream 8">
        <a:dk1>
          <a:srgbClr val="4B2500"/>
        </a:dk1>
        <a:lt1>
          <a:srgbClr val="F9F0D3"/>
        </a:lt1>
        <a:dk2>
          <a:srgbClr val="A69564"/>
        </a:dk2>
        <a:lt2>
          <a:srgbClr val="EFDEAF"/>
        </a:lt2>
        <a:accent1>
          <a:srgbClr val="FFFFE3"/>
        </a:accent1>
        <a:accent2>
          <a:srgbClr val="BFBFA7"/>
        </a:accent2>
        <a:accent3>
          <a:srgbClr val="FBF6E6"/>
        </a:accent3>
        <a:accent4>
          <a:srgbClr val="3F1E00"/>
        </a:accent4>
        <a:accent5>
          <a:srgbClr val="FFFFEF"/>
        </a:accent5>
        <a:accent6>
          <a:srgbClr val="ADAD97"/>
        </a:accent6>
        <a:hlink>
          <a:srgbClr val="7B6D47"/>
        </a:hlink>
        <a:folHlink>
          <a:srgbClr val="A99D2F"/>
        </a:folHlink>
      </a:clrScheme>
      <a:clrMap bg1="lt1" tx1="dk1" bg2="lt2" tx2="dk2" accent1="accent1" accent2="accent2" accent3="accent3" accent4="accent4" accent5="accent5" accent6="accent6" hlink="hlink" folHlink="folHlink"/>
    </a:extraClrScheme>
    <a:extraClrScheme>
      <a:clrScheme name="Stream 9">
        <a:dk1>
          <a:srgbClr val="000000"/>
        </a:dk1>
        <a:lt1>
          <a:srgbClr val="FFFFFF"/>
        </a:lt1>
        <a:dk2>
          <a:srgbClr val="000000"/>
        </a:dk2>
        <a:lt2>
          <a:srgbClr val="808080"/>
        </a:lt2>
        <a:accent1>
          <a:srgbClr val="CCECFF"/>
        </a:accent1>
        <a:accent2>
          <a:srgbClr val="333399"/>
        </a:accent2>
        <a:accent3>
          <a:srgbClr val="FFFFFF"/>
        </a:accent3>
        <a:accent4>
          <a:srgbClr val="000000"/>
        </a:accent4>
        <a:accent5>
          <a:srgbClr val="E2F4FF"/>
        </a:accent5>
        <a:accent6>
          <a:srgbClr val="2D2D8A"/>
        </a:accent6>
        <a:hlink>
          <a:srgbClr val="6600FF"/>
        </a:hlink>
        <a:folHlink>
          <a:srgbClr val="0099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Stream</Template>
  <TotalTime>258</TotalTime>
  <Words>803</Words>
  <Application>Microsoft Office PowerPoint</Application>
  <PresentationFormat>On-screen Show (4:3)</PresentationFormat>
  <Paragraphs>129</Paragraphs>
  <Slides>12</Slides>
  <Notes>12</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Stream</vt:lpstr>
      <vt:lpstr>Knox Mine Disaster</vt:lpstr>
      <vt:lpstr>Slide 2</vt:lpstr>
      <vt:lpstr>Slide 3</vt:lpstr>
      <vt:lpstr>Slide 4</vt:lpstr>
      <vt:lpstr>Slide 5</vt:lpstr>
      <vt:lpstr>Slide 6</vt:lpstr>
      <vt:lpstr>Slide 7</vt:lpstr>
      <vt:lpstr>Slide 8</vt:lpstr>
      <vt:lpstr>Slide 9</vt:lpstr>
      <vt:lpstr>Slide 10</vt:lpstr>
      <vt:lpstr>Slide 11</vt:lpstr>
      <vt:lpstr>Slide 12</vt:lpstr>
    </vt:vector>
  </TitlesOfParts>
  <Company>King's College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Knox Mine Disaster</dc:title>
  <dc:creator>Windows User</dc:creator>
  <cp:lastModifiedBy>Kerrie Basara</cp:lastModifiedBy>
  <cp:revision>25</cp:revision>
  <dcterms:created xsi:type="dcterms:W3CDTF">2010-10-23T19:55:24Z</dcterms:created>
  <dcterms:modified xsi:type="dcterms:W3CDTF">2010-11-05T00:40:32Z</dcterms:modified>
</cp:coreProperties>
</file>